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Roboto"/>
      <p:regular r:id="rId58"/>
      <p:bold r:id="rId59"/>
      <p:italic r:id="rId60"/>
      <p:boldItalic r:id="rId61"/>
    </p:embeddedFont>
    <p:embeddedFont>
      <p:font typeface="Nunito"/>
      <p:regular r:id="rId62"/>
      <p:bold r:id="rId63"/>
      <p:italic r:id="rId64"/>
      <p:boldItalic r:id="rId65"/>
    </p:embeddedFont>
    <p:embeddedFont>
      <p:font typeface="Rubik"/>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7.xml"/><Relationship Id="rId66" Type="http://schemas.openxmlformats.org/officeDocument/2006/relationships/font" Target="fonts/Rubik-regular.fntdata"/><Relationship Id="rId21" Type="http://schemas.openxmlformats.org/officeDocument/2006/relationships/slide" Target="slides/slide16.xml"/><Relationship Id="rId65" Type="http://schemas.openxmlformats.org/officeDocument/2006/relationships/font" Target="fonts/Nunito-boldItalic.fntdata"/><Relationship Id="rId24" Type="http://schemas.openxmlformats.org/officeDocument/2006/relationships/slide" Target="slides/slide19.xml"/><Relationship Id="rId68" Type="http://schemas.openxmlformats.org/officeDocument/2006/relationships/font" Target="fonts/Rubik-italic.fntdata"/><Relationship Id="rId23" Type="http://schemas.openxmlformats.org/officeDocument/2006/relationships/slide" Target="slides/slide18.xml"/><Relationship Id="rId67" Type="http://schemas.openxmlformats.org/officeDocument/2006/relationships/font" Target="fonts/Rubik-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ubik-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c76c0f57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c76c0f57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d145a7c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d145a7c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d145a7ce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d145a7ce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d145a7ce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cd145a7ce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d145a7c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d145a7c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d145a7ce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d145a7ce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c79d4238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c79d4238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c7b5ec40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c7b5ec40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c79d4238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c79d4238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d181243c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d181243c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d181243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d181243c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c76c0f57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c76c0f57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cd181243c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cd181243c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d181243c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d181243c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c79d4238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c79d4238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c7b5ec40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c7b5ec40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ef8c272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ef8c272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ef8c2722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ef8c272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ef8c2722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ef8c2722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ef8c2722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ef8c2722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cbc604831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cbc60483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6ef8c2722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6ef8c2722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cb21ad4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ccb21ad4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cbc604831_39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cbc604831_3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cbc604831_3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cbc604831_3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cbc604831_3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cbc604831_3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ef8c2722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ef8c2722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d1cc2348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cd1cc2348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d1cc2348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cd1cc2348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cc76c0f57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cc76c0f57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c7b5ec40e_1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c7b5ec40e_1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cbc60483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cbc60483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cc7b5ec40e_1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cc7b5ec40e_1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c79d4238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c79d4238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cc7b5ec40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cc7b5ec40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c7b5ec40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c7b5ec40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cc7b5ec40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cc7b5ec40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c7b5ec40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c7b5ec40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c7b5ec40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cc7b5ec40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c7b5ec40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c7b5ec40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c7b5ec40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c7b5ec40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c7b5ec40e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cc7b5ec40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ce0ae4c3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cce0ae4c3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cc7b5ec40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cc7b5ec40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cb21ad4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cb21ad46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cbc604831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ccbc604831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ccbc60483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ccbc60483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e1b00085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ce1b00085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c79d4238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c79d4238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cb21ad4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cb21ad4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c79d4238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c79d4238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cbc60483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cbc60483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27.png"/><Relationship Id="rId5" Type="http://schemas.openxmlformats.org/officeDocument/2006/relationships/hyperlink" Target="https://services.hummingbirdnetworks.com/hs-fs/hubfs/social-suggested-images/wireless-router.jpg?width=1200&amp;height=800&amp;name=wireless-router.jp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30.png"/><Relationship Id="rId5" Type="http://schemas.openxmlformats.org/officeDocument/2006/relationships/hyperlink" Target="https://upload.wikimedia.org/wikipedia/commons/a/ae/WiFi_Logo.svg" TargetMode="External"/><Relationship Id="rId6" Type="http://schemas.openxmlformats.org/officeDocument/2006/relationships/hyperlink" Target="https://brand-experience.ieee.org/guidelines/master-brand-and-logos/" TargetMode="External"/><Relationship Id="rId7"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28.png"/><Relationship Id="rId5" Type="http://schemas.openxmlformats.org/officeDocument/2006/relationships/hyperlink" Target="https://upload.wikimedia.org/wikipedia/commons/8/82/SSID_ESS.svg" TargetMode="External"/><Relationship Id="rId6" Type="http://schemas.openxmlformats.org/officeDocument/2006/relationships/hyperlink" Target="https://protonvpn.com/blog/wp-content/uploads/2021/11/ssid-ios.png" TargetMode="External"/><Relationship Id="rId7"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24.png"/><Relationship Id="rId5" Type="http://schemas.openxmlformats.org/officeDocument/2006/relationships/hyperlink" Target="https://www.shutterstock.com/image-vector/wep-wired-equivalent-privacy-acronym-260nw-2101019665.jp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hyperlink" Target="https://cdn.ttgtmedia.com/rms/onlineimages/how_shared_key_authentication_works-f_mobile.png" TargetMode="External"/><Relationship Id="rId5" Type="http://schemas.openxmlformats.org/officeDocument/2006/relationships/hyperlink" Target="https://userpages.umbc.edu/~dgorin1/451/security/dcomm/authentication_files/ap1.gif" TargetMode="External"/><Relationship Id="rId6" Type="http://schemas.openxmlformats.org/officeDocument/2006/relationships/image" Target="../media/image22.png"/><Relationship Id="rId7"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hyperlink" Target="https://www.logsign.com/uploads/wep_encryption_3047614025.png" TargetMode="External"/><Relationship Id="rId5" Type="http://schemas.openxmlformats.org/officeDocument/2006/relationships/image" Target="../media/image44.png"/><Relationship Id="rId6" Type="http://schemas.openxmlformats.org/officeDocument/2006/relationships/image" Target="../media/image38.png"/><Relationship Id="rId7"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jpg"/><Relationship Id="rId4" Type="http://schemas.openxmlformats.org/officeDocument/2006/relationships/hyperlink" Target="https://sdcomputer.ukwebtesting.co.uk/wp-content/uploads/2019/10/1-300x300.png" TargetMode="External"/><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jpg"/><Relationship Id="rId4" Type="http://schemas.openxmlformats.org/officeDocument/2006/relationships/hyperlink" Target="https://www.pandasecurity.com/en/mediacenter/src/uploads/2020/03/WPA-icon.png" TargetMode="External"/><Relationship Id="rId5"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hyperlink" Target="https://www.pandasecurity.com/en/mediacenter/src/uploads/2020/03/WPA-icon.png" TargetMode="External"/><Relationship Id="rId5" Type="http://schemas.openxmlformats.org/officeDocument/2006/relationships/hyperlink" Target="https://upload.wikimedia.org/wikipedia/commons/1/1f/802.1X_wired_protocols.png" TargetMode="External"/><Relationship Id="rId6" Type="http://schemas.openxmlformats.org/officeDocument/2006/relationships/image" Target="../media/image46.png"/><Relationship Id="rId7"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jpg"/><Relationship Id="rId4" Type="http://schemas.openxmlformats.org/officeDocument/2006/relationships/hyperlink" Target="https://i.ytimg.com/vi/fOgJswt7nAc/maxresdefault.jpg" TargetMode="External"/><Relationship Id="rId5"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jpg"/><Relationship Id="rId4" Type="http://schemas.openxmlformats.org/officeDocument/2006/relationships/hyperlink" Target="https://commons.wikimedia.org/wiki/File:Cbcmac.png" TargetMode="External"/><Relationship Id="rId5"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jpg"/><Relationship Id="rId4" Type="http://schemas.openxmlformats.org/officeDocument/2006/relationships/hyperlink" Target="https://commons.wikimedia.org/wiki/File:Cbcmac.png" TargetMode="External"/><Relationship Id="rId5"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jp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jpg"/><Relationship Id="rId4" Type="http://schemas.openxmlformats.org/officeDocument/2006/relationships/image" Target="../media/image3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jpg"/><Relationship Id="rId4"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hyperlink" Target="https://www.networkdatapedia.com/post/3-things-you-should-know-about-https-ssltls-traffic-with-wireshark"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image" Target="../media/image37.png"/><Relationship Id="rId5" Type="http://schemas.openxmlformats.org/officeDocument/2006/relationships/hyperlink" Target="https://www.networkeducator.com/wp-content/uploads/2021/07/access_list.jp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jpg"/><Relationship Id="rId4" Type="http://schemas.openxmlformats.org/officeDocument/2006/relationships/image" Target="../media/image47.png"/><Relationship Id="rId5" Type="http://schemas.openxmlformats.org/officeDocument/2006/relationships/hyperlink" Target="https://media.geeksforgeeks.org/wp-content/uploads/20210609151803/packetfirewall.png" TargetMode="External"/><Relationship Id="rId6" Type="http://schemas.openxmlformats.org/officeDocument/2006/relationships/hyperlink" Target="https://files.transtutors.com/book/qimg/01387d49-b1ef-48ef-9e91-4b49e2880b91.png" TargetMode="External"/><Relationship Id="rId7" Type="http://schemas.openxmlformats.org/officeDocument/2006/relationships/image" Target="../media/image4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jpg"/><Relationship Id="rId4" Type="http://schemas.openxmlformats.org/officeDocument/2006/relationships/image" Target="../media/image33.png"/><Relationship Id="rId5" Type="http://schemas.openxmlformats.org/officeDocument/2006/relationships/hyperlink" Target="https://media.geeksforgeeks.org/wp-content/uploads/20220210103626/StatefulInspectionFirewall.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jpg"/><Relationship Id="rId4" Type="http://schemas.openxmlformats.org/officeDocument/2006/relationships/image" Target="../media/image48.jpg"/><Relationship Id="rId5" Type="http://schemas.openxmlformats.org/officeDocument/2006/relationships/hyperlink" Target="https://th.bing.com/th/id/OIP.ZO09eWs2n-JUMF2GOvV0HAHaEK?rs=1&amp;pid=ImgDetMai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jpg"/><Relationship Id="rId4" Type="http://schemas.openxmlformats.org/officeDocument/2006/relationships/image" Target="../media/image53.jpg"/><Relationship Id="rId5" Type="http://schemas.openxmlformats.org/officeDocument/2006/relationships/hyperlink" Target="https://gdt.com/wp-content/uploads/2022/12/AdobeStock_305233727-1-scaled.jp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jpg"/><Relationship Id="rId4" Type="http://schemas.openxmlformats.org/officeDocument/2006/relationships/image" Target="../media/image52.png"/><Relationship Id="rId5" Type="http://schemas.openxmlformats.org/officeDocument/2006/relationships/hyperlink" Target="https://www.zenarmor.com/docs/assets/images/how-do-proxy-firewalls-work-d4e52315637af724ffa93ad041bd5973.p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jpg"/><Relationship Id="rId4" Type="http://schemas.openxmlformats.org/officeDocument/2006/relationships/image" Target="../media/image51.jpg"/><Relationship Id="rId5" Type="http://schemas.openxmlformats.org/officeDocument/2006/relationships/hyperlink" Target="https://2.bp.blogspot.com/-5sZYbxvbgYw/VnWvSf4UfJI/AAAAAAAAAKU/wGGmkOz8npY/s1600/circuit%2Blevel%2Bgateway.JP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5.png"/><Relationship Id="rId6" Type="http://schemas.openxmlformats.org/officeDocument/2006/relationships/hyperlink" Target="https://www.ssldragon.com/blog/history-of-ss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jpg"/><Relationship Id="rId4" Type="http://schemas.openxmlformats.org/officeDocument/2006/relationships/hyperlink" Target="https://www.cloudflare.com/learning/ssl/what-is-ssl/" TargetMode="External"/><Relationship Id="rId11" Type="http://schemas.openxmlformats.org/officeDocument/2006/relationships/hyperlink" Target="https://www.netspotapp.com/blog/wifi-security/what-is-wpa3.html" TargetMode="External"/><Relationship Id="rId10" Type="http://schemas.openxmlformats.org/officeDocument/2006/relationships/hyperlink" Target="https://en.wikipedia.org/wiki/Wi-Fi_Protected_Access" TargetMode="External"/><Relationship Id="rId9" Type="http://schemas.openxmlformats.org/officeDocument/2006/relationships/hyperlink" Target="https://en.wikipedia.org/wiki/IEEE_802.11i-2004" TargetMode="External"/><Relationship Id="rId5" Type="http://schemas.openxmlformats.org/officeDocument/2006/relationships/hyperlink" Target="https://www.geeksforgeeks.org/introduction-of-firewall-in-computer-network/" TargetMode="External"/><Relationship Id="rId6" Type="http://schemas.openxmlformats.org/officeDocument/2006/relationships/hyperlink" Target="https://www.bu.edu/tech/about/security-resources/host-based/intro/" TargetMode="External"/><Relationship Id="rId7" Type="http://schemas.openxmlformats.org/officeDocument/2006/relationships/hyperlink" Target="https://www.linkedin.com/pulse/how-ssl-works-qu%C3%A2n-hu%E1%BB%B3nh" TargetMode="External"/><Relationship Id="rId8" Type="http://schemas.openxmlformats.org/officeDocument/2006/relationships/hyperlink" Target="https://www.infosec.gov.hk/en/best-practices/business/wireless-network-security"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jp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jpg"/><Relationship Id="rId4"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6.jpg"/><Relationship Id="rId5" Type="http://schemas.openxmlformats.org/officeDocument/2006/relationships/image" Target="../media/image2.jpg"/><Relationship Id="rId6" Type="http://schemas.openxmlformats.org/officeDocument/2006/relationships/hyperlink" Target="https://www.bing.com/images/search?view=detailV2&amp;ccid=PT8DKIzV&amp;id=26528F1CA9441EC0AA4B0BE9633F0A965D76558E&amp;thid=OIP.PT8DKIzVTjxt8n31kUz5ygAAAA&amp;mediaurl=https%3a%2f%2ffuturenow.com.ua%2fwp-content%2fuploads%2f2021%2f03%2fhttps-http.png&amp;exph=277&amp;expw=474&amp;q=http+vs+https&amp;simid=608042914570568698&amp;FORM=IRPRST&amp;ck=F13C7702413B70B6F5B0DFDF42F4BEEA&amp;selectedIndex=58&amp;itb=0&amp;ajaxhist=0&amp;ajaxserp=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50.jpg"/><Relationship Id="rId5" Type="http://schemas.openxmlformats.org/officeDocument/2006/relationships/image" Target="../media/image2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167825"/>
            <a:ext cx="8520600" cy="707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en" sz="2770">
                <a:solidFill>
                  <a:srgbClr val="307DC3"/>
                </a:solidFill>
                <a:latin typeface="Rubik"/>
                <a:ea typeface="Rubik"/>
                <a:cs typeface="Rubik"/>
                <a:sym typeface="Rubik"/>
              </a:rPr>
              <a:t>Security Mechanisms</a:t>
            </a:r>
            <a:r>
              <a:rPr b="1" lang="en" sz="2770">
                <a:latin typeface="Rubik"/>
                <a:ea typeface="Rubik"/>
                <a:cs typeface="Rubik"/>
                <a:sym typeface="Rubik"/>
              </a:rPr>
              <a:t> </a:t>
            </a:r>
            <a:r>
              <a:rPr b="1" lang="en" sz="2770">
                <a:solidFill>
                  <a:srgbClr val="F0318B"/>
                </a:solidFill>
                <a:latin typeface="Rubik"/>
                <a:ea typeface="Rubik"/>
                <a:cs typeface="Rubik"/>
                <a:sym typeface="Rubik"/>
              </a:rPr>
              <a:t>in Practice</a:t>
            </a:r>
            <a:endParaRPr b="1" sz="2770">
              <a:solidFill>
                <a:srgbClr val="F0318B"/>
              </a:solidFill>
              <a:latin typeface="Rubik"/>
              <a:ea typeface="Rubik"/>
              <a:cs typeface="Rubik"/>
              <a:sym typeface="Rubik"/>
            </a:endParaRPr>
          </a:p>
        </p:txBody>
      </p:sp>
      <p:sp>
        <p:nvSpPr>
          <p:cNvPr id="55" name="Google Shape;55;p13"/>
          <p:cNvSpPr txBox="1"/>
          <p:nvPr>
            <p:ph idx="1" type="subTitle"/>
          </p:nvPr>
        </p:nvSpPr>
        <p:spPr>
          <a:xfrm>
            <a:off x="2351650" y="2296900"/>
            <a:ext cx="4790100" cy="220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800">
                <a:solidFill>
                  <a:srgbClr val="222222"/>
                </a:solidFill>
                <a:latin typeface="Rubik"/>
                <a:ea typeface="Rubik"/>
                <a:cs typeface="Rubik"/>
                <a:sym typeface="Rubik"/>
              </a:rPr>
              <a:t>Team Members:</a:t>
            </a:r>
            <a:endParaRPr b="1" sz="1800">
              <a:solidFill>
                <a:srgbClr val="222222"/>
              </a:solidFill>
              <a:latin typeface="Rubik"/>
              <a:ea typeface="Rubik"/>
              <a:cs typeface="Rubik"/>
              <a:sym typeface="Rubik"/>
            </a:endParaRPr>
          </a:p>
          <a:p>
            <a:pPr indent="0" lvl="0" marL="0" rtl="0" algn="just">
              <a:spcBef>
                <a:spcPts val="0"/>
              </a:spcBef>
              <a:spcAft>
                <a:spcPts val="0"/>
              </a:spcAft>
              <a:buNone/>
            </a:pPr>
            <a:r>
              <a:t/>
            </a:r>
            <a:endParaRPr b="1" sz="1800">
              <a:latin typeface="Rubik"/>
              <a:ea typeface="Rubik"/>
              <a:cs typeface="Rubik"/>
              <a:sym typeface="Rubik"/>
            </a:endParaRPr>
          </a:p>
          <a:p>
            <a:pPr indent="-342900" lvl="0" marL="914400" rtl="0" algn="just">
              <a:spcBef>
                <a:spcPts val="0"/>
              </a:spcBef>
              <a:spcAft>
                <a:spcPts val="0"/>
              </a:spcAft>
              <a:buSzPts val="1800"/>
              <a:buFont typeface="Rubik"/>
              <a:buChar char="●"/>
            </a:pPr>
            <a:r>
              <a:rPr b="1" lang="en" sz="1800">
                <a:latin typeface="Rubik"/>
                <a:ea typeface="Rubik"/>
                <a:cs typeface="Rubik"/>
                <a:sym typeface="Rubik"/>
              </a:rPr>
              <a:t>Maanas Bhaya</a:t>
            </a:r>
            <a:endParaRPr b="1" sz="1800">
              <a:latin typeface="Rubik"/>
              <a:ea typeface="Rubik"/>
              <a:cs typeface="Rubik"/>
              <a:sym typeface="Rubik"/>
            </a:endParaRPr>
          </a:p>
          <a:p>
            <a:pPr indent="-342900" lvl="0" marL="914400" rtl="0" algn="just">
              <a:spcBef>
                <a:spcPts val="0"/>
              </a:spcBef>
              <a:spcAft>
                <a:spcPts val="0"/>
              </a:spcAft>
              <a:buSzPts val="1800"/>
              <a:buFont typeface="Rubik"/>
              <a:buChar char="●"/>
            </a:pPr>
            <a:r>
              <a:rPr b="1" lang="en" sz="1800">
                <a:latin typeface="Rubik"/>
                <a:ea typeface="Rubik"/>
                <a:cs typeface="Rubik"/>
                <a:sym typeface="Rubik"/>
              </a:rPr>
              <a:t>Ch. Bharadwaj</a:t>
            </a:r>
            <a:endParaRPr b="1" sz="1800">
              <a:latin typeface="Rubik"/>
              <a:ea typeface="Rubik"/>
              <a:cs typeface="Rubik"/>
              <a:sym typeface="Rubik"/>
            </a:endParaRPr>
          </a:p>
          <a:p>
            <a:pPr indent="-342900" lvl="0" marL="914400" rtl="0" algn="just">
              <a:spcBef>
                <a:spcPts val="0"/>
              </a:spcBef>
              <a:spcAft>
                <a:spcPts val="0"/>
              </a:spcAft>
              <a:buSzPts val="1800"/>
              <a:buFont typeface="Rubik"/>
              <a:buChar char="●"/>
            </a:pPr>
            <a:r>
              <a:rPr b="1" lang="en" sz="1800">
                <a:latin typeface="Rubik"/>
                <a:ea typeface="Rubik"/>
                <a:cs typeface="Rubik"/>
                <a:sym typeface="Rubik"/>
              </a:rPr>
              <a:t>B. Harshavardhan Reddy</a:t>
            </a:r>
            <a:endParaRPr b="1" sz="1800">
              <a:latin typeface="Rubik"/>
              <a:ea typeface="Rubik"/>
              <a:cs typeface="Rubik"/>
              <a:sym typeface="Rubik"/>
            </a:endParaRPr>
          </a:p>
          <a:p>
            <a:pPr indent="-342900" lvl="0" marL="914400" rtl="0" algn="just">
              <a:spcBef>
                <a:spcPts val="0"/>
              </a:spcBef>
              <a:spcAft>
                <a:spcPts val="0"/>
              </a:spcAft>
              <a:buSzPts val="1800"/>
              <a:buFont typeface="Rubik"/>
              <a:buChar char="●"/>
            </a:pPr>
            <a:r>
              <a:rPr b="1" lang="en" sz="1800">
                <a:latin typeface="Rubik"/>
                <a:ea typeface="Rubik"/>
                <a:cs typeface="Rubik"/>
                <a:sym typeface="Rubik"/>
              </a:rPr>
              <a:t>P. Mithun</a:t>
            </a:r>
            <a:endParaRPr b="1" sz="1800">
              <a:latin typeface="Rubik"/>
              <a:ea typeface="Rubik"/>
              <a:cs typeface="Rubik"/>
              <a:sym typeface="Rubik"/>
            </a:endParaRPr>
          </a:p>
        </p:txBody>
      </p:sp>
      <p:sp>
        <p:nvSpPr>
          <p:cNvPr id="56" name="Google Shape;56;p13"/>
          <p:cNvSpPr txBox="1"/>
          <p:nvPr/>
        </p:nvSpPr>
        <p:spPr>
          <a:xfrm>
            <a:off x="3203400" y="620325"/>
            <a:ext cx="2737200" cy="54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Rubik"/>
                <a:ea typeface="Rubik"/>
                <a:cs typeface="Rubik"/>
                <a:sym typeface="Rubik"/>
              </a:rPr>
              <a:t>CS 212 Presentation</a:t>
            </a:r>
            <a:endParaRPr sz="1800">
              <a:solidFill>
                <a:schemeClr val="accent1"/>
              </a:solidFill>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nvSpPr>
        <p:spPr>
          <a:xfrm>
            <a:off x="328900" y="714866"/>
            <a:ext cx="1581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127" name="Google Shape;127;p22"/>
          <p:cNvSpPr txBox="1"/>
          <p:nvPr/>
        </p:nvSpPr>
        <p:spPr>
          <a:xfrm>
            <a:off x="927088" y="449675"/>
            <a:ext cx="34704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a:solidFill>
                  <a:srgbClr val="00FFFF"/>
                </a:solidFill>
                <a:latin typeface="Rubik"/>
                <a:ea typeface="Rubik"/>
                <a:cs typeface="Rubik"/>
                <a:sym typeface="Rubik"/>
              </a:rPr>
              <a:t>What is a key?</a:t>
            </a:r>
            <a:endParaRPr b="1" sz="3200">
              <a:solidFill>
                <a:srgbClr val="00FFFF"/>
              </a:solidFill>
              <a:latin typeface="Rubik"/>
              <a:ea typeface="Rubik"/>
              <a:cs typeface="Rubik"/>
              <a:sym typeface="Rubik"/>
            </a:endParaRPr>
          </a:p>
        </p:txBody>
      </p:sp>
      <p:sp>
        <p:nvSpPr>
          <p:cNvPr id="128" name="Google Shape;128;p22"/>
          <p:cNvSpPr txBox="1"/>
          <p:nvPr/>
        </p:nvSpPr>
        <p:spPr>
          <a:xfrm>
            <a:off x="542975" y="1357500"/>
            <a:ext cx="3605700" cy="327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latin typeface="Rubik"/>
                <a:ea typeface="Rubik"/>
                <a:cs typeface="Rubik"/>
                <a:sym typeface="Rubik"/>
              </a:rPr>
              <a:t>A</a:t>
            </a:r>
            <a:r>
              <a:rPr b="1" lang="en" sz="1600">
                <a:solidFill>
                  <a:schemeClr val="lt1"/>
                </a:solidFill>
                <a:latin typeface="Rubik"/>
                <a:ea typeface="Rubik"/>
                <a:cs typeface="Rubik"/>
                <a:sym typeface="Rubik"/>
              </a:rPr>
              <a:t> key</a:t>
            </a:r>
            <a:r>
              <a:rPr lang="en" sz="1600">
                <a:solidFill>
                  <a:schemeClr val="lt1"/>
                </a:solidFill>
                <a:latin typeface="Rubik"/>
                <a:ea typeface="Rubik"/>
                <a:cs typeface="Rubik"/>
                <a:sym typeface="Rubik"/>
              </a:rPr>
              <a:t> is a group of random characters in a particular order. Encryption protocols use a key to alter data so that it's scrambled, and so that anyone without the key can't decode the information.</a:t>
            </a:r>
            <a:endParaRPr sz="1600">
              <a:solidFill>
                <a:schemeClr val="lt1"/>
              </a:solidFill>
              <a:latin typeface="Rubik"/>
              <a:ea typeface="Rubik"/>
              <a:cs typeface="Rubik"/>
              <a:sym typeface="Rubik"/>
            </a:endParaRPr>
          </a:p>
          <a:p>
            <a:pPr indent="0" lvl="0" marL="0" rtl="0" algn="l">
              <a:lnSpc>
                <a:spcPct val="115000"/>
              </a:lnSpc>
              <a:spcBef>
                <a:spcPts val="0"/>
              </a:spcBef>
              <a:spcAft>
                <a:spcPts val="0"/>
              </a:spcAft>
              <a:buNone/>
            </a:pPr>
            <a:r>
              <a:t/>
            </a:r>
            <a:endParaRPr sz="1600">
              <a:solidFill>
                <a:schemeClr val="lt1"/>
              </a:solidFill>
              <a:latin typeface="Rubik"/>
              <a:ea typeface="Rubik"/>
              <a:cs typeface="Rubik"/>
              <a:sym typeface="Rubik"/>
            </a:endParaRPr>
          </a:p>
          <a:p>
            <a:pPr indent="0" lvl="0" marL="0" rtl="0" algn="l">
              <a:lnSpc>
                <a:spcPct val="115000"/>
              </a:lnSpc>
              <a:spcBef>
                <a:spcPts val="0"/>
              </a:spcBef>
              <a:spcAft>
                <a:spcPts val="0"/>
              </a:spcAft>
              <a:buNone/>
            </a:pPr>
            <a:r>
              <a:rPr lang="en" sz="1600">
                <a:solidFill>
                  <a:schemeClr val="lt1"/>
                </a:solidFill>
                <a:latin typeface="Rubik"/>
                <a:ea typeface="Rubik"/>
                <a:cs typeface="Rubik"/>
                <a:sym typeface="Rubik"/>
              </a:rPr>
              <a:t>There are mainly two different types of keys. They are </a:t>
            </a:r>
            <a:endParaRPr sz="1600">
              <a:solidFill>
                <a:schemeClr val="lt1"/>
              </a:solidFill>
              <a:latin typeface="Rubik"/>
              <a:ea typeface="Rubik"/>
              <a:cs typeface="Rubik"/>
              <a:sym typeface="Rubik"/>
            </a:endParaRPr>
          </a:p>
          <a:p>
            <a:pPr indent="-330200" lvl="0" marL="457200" rtl="0" algn="l">
              <a:lnSpc>
                <a:spcPct val="115000"/>
              </a:lnSpc>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Public Key</a:t>
            </a:r>
            <a:endParaRPr sz="1600">
              <a:solidFill>
                <a:schemeClr val="lt1"/>
              </a:solidFill>
              <a:latin typeface="Rubik"/>
              <a:ea typeface="Rubik"/>
              <a:cs typeface="Rubik"/>
              <a:sym typeface="Rubik"/>
            </a:endParaRPr>
          </a:p>
          <a:p>
            <a:pPr indent="-330200" lvl="0" marL="457200" rtl="0" algn="l">
              <a:lnSpc>
                <a:spcPct val="115000"/>
              </a:lnSpc>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Private key</a:t>
            </a:r>
            <a:endParaRPr sz="1600">
              <a:solidFill>
                <a:schemeClr val="lt1"/>
              </a:solidFill>
              <a:latin typeface="Rubik"/>
              <a:ea typeface="Rubik"/>
              <a:cs typeface="Rubik"/>
              <a:sym typeface="Rubik"/>
            </a:endParaRPr>
          </a:p>
          <a:p>
            <a:pPr indent="0" lvl="0" marL="0" rtl="0" algn="l">
              <a:spcBef>
                <a:spcPts val="0"/>
              </a:spcBef>
              <a:spcAft>
                <a:spcPts val="0"/>
              </a:spcAft>
              <a:buNone/>
            </a:pPr>
            <a:r>
              <a:t/>
            </a:r>
            <a:endParaRPr sz="1800">
              <a:solidFill>
                <a:schemeClr val="dk2"/>
              </a:solidFill>
            </a:endParaRPr>
          </a:p>
        </p:txBody>
      </p:sp>
      <p:pic>
        <p:nvPicPr>
          <p:cNvPr id="129" name="Google Shape;129;p22"/>
          <p:cNvPicPr preferRelativeResize="0"/>
          <p:nvPr/>
        </p:nvPicPr>
        <p:blipFill rotWithShape="1">
          <a:blip r:embed="rId4">
            <a:alphaModFix/>
          </a:blip>
          <a:srcRect b="22452" l="36884" r="20331" t="57919"/>
          <a:stretch/>
        </p:blipFill>
        <p:spPr>
          <a:xfrm>
            <a:off x="4397507" y="1358976"/>
            <a:ext cx="4263451" cy="1100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3"/>
          <p:cNvSpPr txBox="1"/>
          <p:nvPr/>
        </p:nvSpPr>
        <p:spPr>
          <a:xfrm>
            <a:off x="927100" y="470875"/>
            <a:ext cx="55761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a:solidFill>
                  <a:srgbClr val="00FFFF"/>
                </a:solidFill>
                <a:latin typeface="Rubik"/>
                <a:ea typeface="Rubik"/>
                <a:cs typeface="Rubik"/>
                <a:sym typeface="Rubik"/>
              </a:rPr>
              <a:t>Encryption vs </a:t>
            </a:r>
            <a:r>
              <a:rPr b="1" lang="en" sz="3200">
                <a:solidFill>
                  <a:srgbClr val="00FFFF"/>
                </a:solidFill>
                <a:latin typeface="Rubik"/>
                <a:ea typeface="Rubik"/>
                <a:cs typeface="Rubik"/>
                <a:sym typeface="Rubik"/>
              </a:rPr>
              <a:t>Decryption</a:t>
            </a:r>
            <a:endParaRPr b="1" sz="3200">
              <a:solidFill>
                <a:srgbClr val="00FFFF"/>
              </a:solidFill>
              <a:latin typeface="Rubik"/>
              <a:ea typeface="Rubik"/>
              <a:cs typeface="Rubik"/>
              <a:sym typeface="Rubik"/>
            </a:endParaRPr>
          </a:p>
        </p:txBody>
      </p:sp>
      <p:pic>
        <p:nvPicPr>
          <p:cNvPr id="135" name="Google Shape;135;p23"/>
          <p:cNvPicPr preferRelativeResize="0"/>
          <p:nvPr/>
        </p:nvPicPr>
        <p:blipFill rotWithShape="1">
          <a:blip r:embed="rId4">
            <a:alphaModFix/>
          </a:blip>
          <a:srcRect b="20945" l="0" r="0" t="25418"/>
          <a:stretch/>
        </p:blipFill>
        <p:spPr>
          <a:xfrm>
            <a:off x="927100" y="1309737"/>
            <a:ext cx="7143750" cy="1675625"/>
          </a:xfrm>
          <a:prstGeom prst="rect">
            <a:avLst/>
          </a:prstGeom>
          <a:noFill/>
          <a:ln>
            <a:noFill/>
          </a:ln>
        </p:spPr>
      </p:pic>
      <p:sp>
        <p:nvSpPr>
          <p:cNvPr id="136" name="Google Shape;136;p23"/>
          <p:cNvSpPr txBox="1"/>
          <p:nvPr/>
        </p:nvSpPr>
        <p:spPr>
          <a:xfrm>
            <a:off x="1030825" y="3429700"/>
            <a:ext cx="7572000" cy="1102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Encryption is the method by which information is converted into secret code that hides the information's true meaning.</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Nunito"/>
              <a:buChar char="●"/>
            </a:pPr>
            <a:r>
              <a:rPr b="1" lang="en" sz="1600">
                <a:solidFill>
                  <a:schemeClr val="lt1"/>
                </a:solidFill>
                <a:latin typeface="Rubik"/>
                <a:ea typeface="Rubik"/>
                <a:cs typeface="Rubik"/>
                <a:sym typeface="Rubik"/>
              </a:rPr>
              <a:t>Decryption</a:t>
            </a:r>
            <a:r>
              <a:rPr lang="en" sz="1600">
                <a:solidFill>
                  <a:schemeClr val="lt1"/>
                </a:solidFill>
                <a:latin typeface="Rubik"/>
                <a:ea typeface="Rubik"/>
                <a:cs typeface="Rubik"/>
                <a:sym typeface="Rubik"/>
              </a:rPr>
              <a:t> is the process of converting meaningless message (Ciphertext) into its original form (Plaintext). </a:t>
            </a:r>
            <a:endParaRPr sz="1600">
              <a:solidFill>
                <a:schemeClr val="lt1"/>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4"/>
          <p:cNvSpPr txBox="1"/>
          <p:nvPr/>
        </p:nvSpPr>
        <p:spPr>
          <a:xfrm>
            <a:off x="328900" y="714866"/>
            <a:ext cx="1581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142" name="Google Shape;142;p24"/>
          <p:cNvSpPr txBox="1"/>
          <p:nvPr/>
        </p:nvSpPr>
        <p:spPr>
          <a:xfrm>
            <a:off x="927100" y="449675"/>
            <a:ext cx="62016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a:solidFill>
                  <a:srgbClr val="00FFFF"/>
                </a:solidFill>
                <a:latin typeface="Rubik"/>
                <a:ea typeface="Rubik"/>
                <a:cs typeface="Rubik"/>
                <a:sym typeface="Rubik"/>
              </a:rPr>
              <a:t>Ensuring confidentiality</a:t>
            </a:r>
            <a:endParaRPr b="1" sz="3200">
              <a:solidFill>
                <a:srgbClr val="00FFFF"/>
              </a:solidFill>
              <a:latin typeface="Rubik"/>
              <a:ea typeface="Rubik"/>
              <a:cs typeface="Rubik"/>
              <a:sym typeface="Rubik"/>
            </a:endParaRPr>
          </a:p>
        </p:txBody>
      </p:sp>
      <p:sp>
        <p:nvSpPr>
          <p:cNvPr id="143" name="Google Shape;143;p24"/>
          <p:cNvSpPr txBox="1"/>
          <p:nvPr/>
        </p:nvSpPr>
        <p:spPr>
          <a:xfrm>
            <a:off x="6110675" y="1160200"/>
            <a:ext cx="2375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9900"/>
                </a:solidFill>
              </a:rPr>
              <a:t>CRYPTOGRAPHY</a:t>
            </a:r>
            <a:endParaRPr sz="1800">
              <a:solidFill>
                <a:srgbClr val="FF9900"/>
              </a:solidFill>
            </a:endParaRPr>
          </a:p>
        </p:txBody>
      </p:sp>
      <p:sp>
        <p:nvSpPr>
          <p:cNvPr id="144" name="Google Shape;144;p24"/>
          <p:cNvSpPr txBox="1"/>
          <p:nvPr/>
        </p:nvSpPr>
        <p:spPr>
          <a:xfrm>
            <a:off x="4636575" y="2061675"/>
            <a:ext cx="4114800" cy="1771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Rubik"/>
              <a:buChar char="●"/>
            </a:pPr>
            <a:r>
              <a:rPr lang="en" sz="1600">
                <a:solidFill>
                  <a:srgbClr val="FFFFFF"/>
                </a:solidFill>
                <a:latin typeface="Rubik"/>
                <a:ea typeface="Rubik"/>
                <a:cs typeface="Rubik"/>
                <a:sym typeface="Rubik"/>
              </a:rPr>
              <a:t>The prefix “crypt” means “hidden” and suffix “graphy” means “writing”.</a:t>
            </a:r>
            <a:endParaRPr sz="1600">
              <a:solidFill>
                <a:srgbClr val="FFFFFF"/>
              </a:solidFill>
              <a:latin typeface="Rubik"/>
              <a:ea typeface="Rubik"/>
              <a:cs typeface="Rubik"/>
              <a:sym typeface="Rubik"/>
            </a:endParaRPr>
          </a:p>
          <a:p>
            <a:pPr indent="-330200" lvl="0" marL="457200" rtl="0" algn="l">
              <a:spcBef>
                <a:spcPts val="0"/>
              </a:spcBef>
              <a:spcAft>
                <a:spcPts val="0"/>
              </a:spcAft>
              <a:buClr>
                <a:srgbClr val="FFFFFF"/>
              </a:buClr>
              <a:buSzPts val="1600"/>
              <a:buFont typeface="Rubik"/>
              <a:buChar char="●"/>
            </a:pPr>
            <a:r>
              <a:rPr lang="en" sz="1600">
                <a:solidFill>
                  <a:srgbClr val="FFFFFF"/>
                </a:solidFill>
                <a:latin typeface="Rubik"/>
                <a:ea typeface="Rubik"/>
                <a:cs typeface="Rubik"/>
                <a:sym typeface="Rubik"/>
              </a:rPr>
              <a:t>The process of pair of </a:t>
            </a:r>
            <a:r>
              <a:rPr lang="en" sz="1600">
                <a:solidFill>
                  <a:srgbClr val="FFFFFF"/>
                </a:solidFill>
                <a:latin typeface="Rubik"/>
                <a:ea typeface="Rubik"/>
                <a:cs typeface="Rubik"/>
                <a:sym typeface="Rubik"/>
              </a:rPr>
              <a:t>encryption</a:t>
            </a:r>
            <a:r>
              <a:rPr lang="en" sz="1600">
                <a:solidFill>
                  <a:srgbClr val="FFFFFF"/>
                </a:solidFill>
                <a:latin typeface="Rubik"/>
                <a:ea typeface="Rubik"/>
                <a:cs typeface="Rubik"/>
                <a:sym typeface="Rubik"/>
              </a:rPr>
              <a:t> and decryption is called as cryptography.</a:t>
            </a:r>
            <a:endParaRPr sz="1600">
              <a:solidFill>
                <a:srgbClr val="FFFFFF"/>
              </a:solidFill>
              <a:latin typeface="Rubik"/>
              <a:ea typeface="Rubik"/>
              <a:cs typeface="Rubik"/>
              <a:sym typeface="Rubik"/>
            </a:endParaRPr>
          </a:p>
        </p:txBody>
      </p:sp>
      <p:pic>
        <p:nvPicPr>
          <p:cNvPr id="145" name="Google Shape;145;p24"/>
          <p:cNvPicPr preferRelativeResize="0"/>
          <p:nvPr/>
        </p:nvPicPr>
        <p:blipFill>
          <a:blip r:embed="rId4">
            <a:alphaModFix/>
          </a:blip>
          <a:stretch>
            <a:fillRect/>
          </a:stretch>
        </p:blipFill>
        <p:spPr>
          <a:xfrm>
            <a:off x="131200" y="1755266"/>
            <a:ext cx="4331776" cy="26920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5"/>
          <p:cNvSpPr txBox="1"/>
          <p:nvPr/>
        </p:nvSpPr>
        <p:spPr>
          <a:xfrm>
            <a:off x="328900" y="714866"/>
            <a:ext cx="1581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151" name="Google Shape;151;p25"/>
          <p:cNvSpPr txBox="1"/>
          <p:nvPr/>
        </p:nvSpPr>
        <p:spPr>
          <a:xfrm>
            <a:off x="927100" y="449675"/>
            <a:ext cx="52791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a:solidFill>
                  <a:srgbClr val="00FFFF"/>
                </a:solidFill>
                <a:latin typeface="Rubik"/>
                <a:ea typeface="Rubik"/>
                <a:cs typeface="Rubik"/>
                <a:sym typeface="Rubik"/>
              </a:rPr>
              <a:t>Ensuring Authentication</a:t>
            </a:r>
            <a:endParaRPr b="1" sz="3200">
              <a:solidFill>
                <a:srgbClr val="00FFFF"/>
              </a:solidFill>
              <a:latin typeface="Rubik"/>
              <a:ea typeface="Rubik"/>
              <a:cs typeface="Rubik"/>
              <a:sym typeface="Rubik"/>
            </a:endParaRPr>
          </a:p>
        </p:txBody>
      </p:sp>
      <p:sp>
        <p:nvSpPr>
          <p:cNvPr id="152" name="Google Shape;152;p25"/>
          <p:cNvSpPr txBox="1"/>
          <p:nvPr/>
        </p:nvSpPr>
        <p:spPr>
          <a:xfrm>
            <a:off x="479375" y="1404100"/>
            <a:ext cx="3754200" cy="3234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Cryptography is used for authentication in many different situations, such as when accessing a bank account, logging into a computer, or using a secure network.</a:t>
            </a:r>
            <a:endParaRPr sz="1600">
              <a:solidFill>
                <a:srgbClr val="FFFFFF"/>
              </a:solidFill>
              <a:latin typeface="Nunito"/>
              <a:ea typeface="Nunito"/>
              <a:cs typeface="Nunito"/>
              <a:sym typeface="Nunito"/>
            </a:endParaRPr>
          </a:p>
          <a:p>
            <a:pPr indent="-330200" lvl="0" marL="457200" rtl="0" algn="l">
              <a:spcBef>
                <a:spcPts val="0"/>
              </a:spcBef>
              <a:spcAft>
                <a:spcPts val="0"/>
              </a:spcAft>
              <a:buClr>
                <a:srgbClr val="FFFFFF"/>
              </a:buClr>
              <a:buSzPts val="1600"/>
              <a:buFont typeface="Nunito"/>
              <a:buChar char="●"/>
            </a:pPr>
            <a:r>
              <a:rPr lang="en" sz="1600">
                <a:solidFill>
                  <a:srgbClr val="FFFFFF"/>
                </a:solidFill>
                <a:latin typeface="Nunito"/>
                <a:ea typeface="Nunito"/>
                <a:cs typeface="Nunito"/>
                <a:sym typeface="Nunito"/>
              </a:rPr>
              <a:t> Cryptographic methods are employed by authentication protocols to confirm the user’s identity and confirm that they have the required access rights to the resource.</a:t>
            </a:r>
            <a:endParaRPr sz="1600">
              <a:solidFill>
                <a:schemeClr val="dk2"/>
              </a:solidFill>
            </a:endParaRPr>
          </a:p>
        </p:txBody>
      </p:sp>
      <p:pic>
        <p:nvPicPr>
          <p:cNvPr id="153" name="Google Shape;153;p25"/>
          <p:cNvPicPr preferRelativeResize="0"/>
          <p:nvPr/>
        </p:nvPicPr>
        <p:blipFill>
          <a:blip r:embed="rId4">
            <a:alphaModFix/>
          </a:blip>
          <a:stretch>
            <a:fillRect/>
          </a:stretch>
        </p:blipFill>
        <p:spPr>
          <a:xfrm>
            <a:off x="4682925" y="2158300"/>
            <a:ext cx="3590925" cy="2228850"/>
          </a:xfrm>
          <a:prstGeom prst="rect">
            <a:avLst/>
          </a:prstGeom>
          <a:noFill/>
          <a:ln>
            <a:noFill/>
          </a:ln>
        </p:spPr>
      </p:pic>
      <p:sp>
        <p:nvSpPr>
          <p:cNvPr id="154" name="Google Shape;154;p25"/>
          <p:cNvSpPr txBox="1"/>
          <p:nvPr/>
        </p:nvSpPr>
        <p:spPr>
          <a:xfrm>
            <a:off x="5304675" y="1245025"/>
            <a:ext cx="31602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rPr>
              <a:t>Certifications, Cryptography</a:t>
            </a:r>
            <a:endParaRPr sz="1800">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6"/>
          <p:cNvSpPr txBox="1"/>
          <p:nvPr/>
        </p:nvSpPr>
        <p:spPr>
          <a:xfrm>
            <a:off x="328900" y="714866"/>
            <a:ext cx="1581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160" name="Google Shape;160;p26"/>
          <p:cNvSpPr txBox="1"/>
          <p:nvPr/>
        </p:nvSpPr>
        <p:spPr>
          <a:xfrm>
            <a:off x="927100" y="449675"/>
            <a:ext cx="51093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a:solidFill>
                  <a:srgbClr val="00FFFF"/>
                </a:solidFill>
                <a:latin typeface="Rubik"/>
                <a:ea typeface="Rubik"/>
                <a:cs typeface="Rubik"/>
                <a:sym typeface="Rubik"/>
              </a:rPr>
              <a:t>Ensuring Data Integrity</a:t>
            </a:r>
            <a:endParaRPr b="1" sz="3200">
              <a:solidFill>
                <a:srgbClr val="00FFFF"/>
              </a:solidFill>
              <a:latin typeface="Rubik"/>
              <a:ea typeface="Rubik"/>
              <a:cs typeface="Rubik"/>
              <a:sym typeface="Rubik"/>
            </a:endParaRPr>
          </a:p>
        </p:txBody>
      </p:sp>
      <p:sp>
        <p:nvSpPr>
          <p:cNvPr id="161" name="Google Shape;161;p26"/>
          <p:cNvSpPr txBox="1"/>
          <p:nvPr/>
        </p:nvSpPr>
        <p:spPr>
          <a:xfrm>
            <a:off x="5548625" y="1234450"/>
            <a:ext cx="32877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9900"/>
                </a:solidFill>
              </a:rPr>
              <a:t>Cryptographic</a:t>
            </a:r>
            <a:r>
              <a:rPr lang="en" sz="1800">
                <a:solidFill>
                  <a:srgbClr val="FF9900"/>
                </a:solidFill>
              </a:rPr>
              <a:t> Hash Functions</a:t>
            </a:r>
            <a:endParaRPr sz="1800">
              <a:solidFill>
                <a:srgbClr val="FF9900"/>
              </a:solidFill>
            </a:endParaRPr>
          </a:p>
        </p:txBody>
      </p:sp>
      <p:pic>
        <p:nvPicPr>
          <p:cNvPr id="162" name="Google Shape;162;p26"/>
          <p:cNvPicPr preferRelativeResize="0"/>
          <p:nvPr/>
        </p:nvPicPr>
        <p:blipFill>
          <a:blip r:embed="rId4">
            <a:alphaModFix/>
          </a:blip>
          <a:stretch>
            <a:fillRect/>
          </a:stretch>
        </p:blipFill>
        <p:spPr>
          <a:xfrm>
            <a:off x="120575" y="1787126"/>
            <a:ext cx="4553149" cy="2512224"/>
          </a:xfrm>
          <a:prstGeom prst="rect">
            <a:avLst/>
          </a:prstGeom>
          <a:noFill/>
          <a:ln>
            <a:noFill/>
          </a:ln>
        </p:spPr>
      </p:pic>
      <p:sp>
        <p:nvSpPr>
          <p:cNvPr id="163" name="Google Shape;163;p26"/>
          <p:cNvSpPr txBox="1"/>
          <p:nvPr/>
        </p:nvSpPr>
        <p:spPr>
          <a:xfrm>
            <a:off x="4732250" y="1778025"/>
            <a:ext cx="4157100" cy="2436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Rubik"/>
              <a:buChar char="●"/>
            </a:pPr>
            <a:r>
              <a:rPr lang="en" sz="1600">
                <a:solidFill>
                  <a:srgbClr val="FFFFFF"/>
                </a:solidFill>
                <a:latin typeface="Rubik"/>
                <a:ea typeface="Rubik"/>
                <a:cs typeface="Rubik"/>
                <a:sym typeface="Rubik"/>
              </a:rPr>
              <a:t>There is no usage of any key in this algorithm. </a:t>
            </a:r>
            <a:endParaRPr sz="1600">
              <a:solidFill>
                <a:srgbClr val="FFFFFF"/>
              </a:solidFill>
              <a:latin typeface="Rubik"/>
              <a:ea typeface="Rubik"/>
              <a:cs typeface="Rubik"/>
              <a:sym typeface="Rubik"/>
            </a:endParaRPr>
          </a:p>
          <a:p>
            <a:pPr indent="-330200" lvl="0" marL="457200" rtl="0" algn="l">
              <a:spcBef>
                <a:spcPts val="0"/>
              </a:spcBef>
              <a:spcAft>
                <a:spcPts val="0"/>
              </a:spcAft>
              <a:buClr>
                <a:srgbClr val="FFFFFF"/>
              </a:buClr>
              <a:buSzPts val="1600"/>
              <a:buFont typeface="Rubik"/>
              <a:buChar char="●"/>
            </a:pPr>
            <a:r>
              <a:rPr lang="en" sz="1600">
                <a:solidFill>
                  <a:srgbClr val="FFFFFF"/>
                </a:solidFill>
                <a:latin typeface="Rubik"/>
                <a:ea typeface="Rubik"/>
                <a:cs typeface="Rubik"/>
                <a:sym typeface="Rubik"/>
              </a:rPr>
              <a:t>Impossible to get plain text from hashed text</a:t>
            </a:r>
            <a:endParaRPr sz="1600">
              <a:solidFill>
                <a:srgbClr val="FFFFFF"/>
              </a:solidFill>
              <a:latin typeface="Rubik"/>
              <a:ea typeface="Rubik"/>
              <a:cs typeface="Rubik"/>
              <a:sym typeface="Rubik"/>
            </a:endParaRPr>
          </a:p>
          <a:p>
            <a:pPr indent="-330200" lvl="0" marL="457200" rtl="0" algn="l">
              <a:spcBef>
                <a:spcPts val="0"/>
              </a:spcBef>
              <a:spcAft>
                <a:spcPts val="0"/>
              </a:spcAft>
              <a:buClr>
                <a:srgbClr val="FFFFFF"/>
              </a:buClr>
              <a:buSzPts val="1600"/>
              <a:buFont typeface="Rubik"/>
              <a:buChar char="●"/>
            </a:pPr>
            <a:r>
              <a:rPr lang="en" sz="1600">
                <a:solidFill>
                  <a:srgbClr val="FFFFFF"/>
                </a:solidFill>
                <a:latin typeface="Rubik"/>
                <a:ea typeface="Rubik"/>
                <a:cs typeface="Rubik"/>
                <a:sym typeface="Rubik"/>
              </a:rPr>
              <a:t>Many operating systems use hash functions to encrypt passwords.</a:t>
            </a:r>
            <a:endParaRPr sz="1600">
              <a:solidFill>
                <a:srgbClr val="FFFFFF"/>
              </a:solidFill>
              <a:latin typeface="Rubik"/>
              <a:ea typeface="Rubik"/>
              <a:cs typeface="Rubik"/>
              <a:sym typeface="Rubik"/>
            </a:endParaRPr>
          </a:p>
          <a:p>
            <a:pPr indent="-330200" lvl="0" marL="457200" rtl="0" algn="l">
              <a:spcBef>
                <a:spcPts val="0"/>
              </a:spcBef>
              <a:spcAft>
                <a:spcPts val="0"/>
              </a:spcAft>
              <a:buClr>
                <a:srgbClr val="FFFFFF"/>
              </a:buClr>
              <a:buSzPts val="1600"/>
              <a:buFont typeface="Rubik"/>
              <a:buChar char="●"/>
            </a:pPr>
            <a:r>
              <a:rPr lang="en" sz="1600">
                <a:solidFill>
                  <a:srgbClr val="FFFFFF"/>
                </a:solidFill>
                <a:latin typeface="Rubik"/>
                <a:ea typeface="Rubik"/>
                <a:cs typeface="Rubik"/>
                <a:sym typeface="Rubik"/>
              </a:rPr>
              <a:t>Ex: </a:t>
            </a:r>
            <a:r>
              <a:rPr lang="en" sz="1500">
                <a:solidFill>
                  <a:schemeClr val="lt1"/>
                </a:solidFill>
                <a:latin typeface="Rubik"/>
                <a:ea typeface="Rubik"/>
                <a:cs typeface="Rubik"/>
                <a:sym typeface="Rubik"/>
              </a:rPr>
              <a:t>Secure Hash Algorithm 1 (</a:t>
            </a:r>
            <a:r>
              <a:rPr b="1" lang="en" sz="1500">
                <a:solidFill>
                  <a:schemeClr val="lt1"/>
                </a:solidFill>
                <a:latin typeface="Rubik"/>
                <a:ea typeface="Rubik"/>
                <a:cs typeface="Rubik"/>
                <a:sym typeface="Rubik"/>
              </a:rPr>
              <a:t>SHA-1</a:t>
            </a:r>
            <a:r>
              <a:rPr lang="en" sz="1500">
                <a:solidFill>
                  <a:schemeClr val="lt1"/>
                </a:solidFill>
                <a:latin typeface="Rubik"/>
                <a:ea typeface="Rubik"/>
                <a:cs typeface="Rubik"/>
                <a:sym typeface="Rubik"/>
              </a:rPr>
              <a:t>) 1995, 160 bits.</a:t>
            </a:r>
            <a:endParaRPr sz="1500">
              <a:solidFill>
                <a:schemeClr val="lt1"/>
              </a:solidFill>
              <a:latin typeface="Rubik"/>
              <a:ea typeface="Rubik"/>
              <a:cs typeface="Rubik"/>
              <a:sym typeface="Rubik"/>
            </a:endParaRPr>
          </a:p>
          <a:p>
            <a:pPr indent="-330200" lvl="0" marL="457200" rtl="0" algn="l">
              <a:spcBef>
                <a:spcPts val="0"/>
              </a:spcBef>
              <a:spcAft>
                <a:spcPts val="0"/>
              </a:spcAft>
              <a:buClr>
                <a:srgbClr val="FFFFFF"/>
              </a:buClr>
              <a:buSzPts val="1600"/>
              <a:buFont typeface="Rubik"/>
              <a:buChar char="●"/>
            </a:pPr>
            <a:r>
              <a:rPr b="1" lang="en" sz="1500">
                <a:solidFill>
                  <a:schemeClr val="lt1"/>
                </a:solidFill>
                <a:latin typeface="Rubik"/>
                <a:ea typeface="Rubik"/>
                <a:cs typeface="Rubik"/>
                <a:sym typeface="Rubik"/>
              </a:rPr>
              <a:t>Whirlpool</a:t>
            </a:r>
            <a:r>
              <a:rPr lang="en" sz="1500">
                <a:solidFill>
                  <a:schemeClr val="lt1"/>
                </a:solidFill>
                <a:latin typeface="Rubik"/>
                <a:ea typeface="Rubik"/>
                <a:cs typeface="Rubik"/>
                <a:sym typeface="Rubik"/>
              </a:rPr>
              <a:t>( 2000) 512 bits.</a:t>
            </a:r>
            <a:endParaRPr sz="1600">
              <a:solidFill>
                <a:srgbClr val="FFFFFF"/>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7"/>
          <p:cNvSpPr txBox="1"/>
          <p:nvPr/>
        </p:nvSpPr>
        <p:spPr>
          <a:xfrm>
            <a:off x="1341150" y="1797900"/>
            <a:ext cx="6461700" cy="15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700">
                <a:solidFill>
                  <a:srgbClr val="F0318B"/>
                </a:solidFill>
                <a:latin typeface="Rubik"/>
                <a:ea typeface="Rubik"/>
                <a:cs typeface="Rubik"/>
                <a:sym typeface="Rubik"/>
              </a:rPr>
              <a:t>How S</a:t>
            </a:r>
            <a:r>
              <a:rPr lang="en" sz="4700">
                <a:solidFill>
                  <a:srgbClr val="307DC3"/>
                </a:solidFill>
                <a:latin typeface="Rubik"/>
                <a:ea typeface="Rubik"/>
                <a:cs typeface="Rubik"/>
                <a:sym typeface="Rubik"/>
              </a:rPr>
              <a:t>SL Works</a:t>
            </a:r>
            <a:endParaRPr sz="4700">
              <a:solidFill>
                <a:srgbClr val="307DC3"/>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8"/>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174" name="Google Shape;174;p28"/>
          <p:cNvSpPr txBox="1"/>
          <p:nvPr/>
        </p:nvSpPr>
        <p:spPr>
          <a:xfrm>
            <a:off x="415725" y="890850"/>
            <a:ext cx="4560300" cy="33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200">
                <a:solidFill>
                  <a:srgbClr val="00FFFF"/>
                </a:solidFill>
              </a:rPr>
              <a:t>How SSL works?</a:t>
            </a:r>
            <a:endParaRPr b="1" sz="3200">
              <a:solidFill>
                <a:srgbClr val="00FFFF"/>
              </a:solidFill>
            </a:endParaRPr>
          </a:p>
          <a:p>
            <a:pPr indent="0" lvl="0" marL="0" rtl="0" algn="l">
              <a:spcBef>
                <a:spcPts val="0"/>
              </a:spcBef>
              <a:spcAft>
                <a:spcPts val="0"/>
              </a:spcAft>
              <a:buClr>
                <a:schemeClr val="dk1"/>
              </a:buClr>
              <a:buSzPts val="1100"/>
              <a:buFont typeface="Arial"/>
              <a:buNone/>
            </a:pPr>
            <a:r>
              <a:t/>
            </a:r>
            <a:endParaRPr sz="1900">
              <a:solidFill>
                <a:srgbClr val="5B0F00"/>
              </a:solidFill>
            </a:endParaRPr>
          </a:p>
          <a:p>
            <a:pPr indent="0" lvl="0" marL="0" rtl="0" algn="l">
              <a:spcBef>
                <a:spcPts val="0"/>
              </a:spcBef>
              <a:spcAft>
                <a:spcPts val="0"/>
              </a:spcAft>
              <a:buClr>
                <a:schemeClr val="dk1"/>
              </a:buClr>
              <a:buSzPts val="1100"/>
              <a:buFont typeface="Arial"/>
              <a:buNone/>
            </a:pPr>
            <a:r>
              <a:t/>
            </a:r>
            <a:endParaRPr sz="1900">
              <a:solidFill>
                <a:srgbClr val="5B0F00"/>
              </a:solidFill>
            </a:endParaRPr>
          </a:p>
          <a:p>
            <a:pPr indent="0" lvl="0" marL="0" rtl="0" algn="l">
              <a:spcBef>
                <a:spcPts val="0"/>
              </a:spcBef>
              <a:spcAft>
                <a:spcPts val="0"/>
              </a:spcAft>
              <a:buNone/>
            </a:pPr>
            <a:r>
              <a:rPr lang="en" sz="1800">
                <a:solidFill>
                  <a:schemeClr val="lt1"/>
                </a:solidFill>
              </a:rPr>
              <a:t>Before learning about how SSL works, first, we need to understand the following two concepts: </a:t>
            </a:r>
            <a:endParaRPr sz="1800">
              <a:solidFill>
                <a:schemeClr val="lt1"/>
              </a:solidFill>
            </a:endParaRPr>
          </a:p>
          <a:p>
            <a:pPr indent="0" lvl="0" marL="0" rtl="0" algn="l">
              <a:spcBef>
                <a:spcPts val="0"/>
              </a:spcBef>
              <a:spcAft>
                <a:spcPts val="0"/>
              </a:spcAft>
              <a:buClr>
                <a:schemeClr val="dk1"/>
              </a:buClr>
              <a:buSzPts val="1100"/>
              <a:buFont typeface="Arial"/>
              <a:buNone/>
            </a:pPr>
            <a:r>
              <a:rPr lang="en" sz="1800">
                <a:solidFill>
                  <a:schemeClr val="lt1"/>
                </a:solidFill>
              </a:rPr>
              <a:t>(1)Asymmetric Cryptography </a:t>
            </a:r>
            <a:endParaRPr sz="1800">
              <a:solidFill>
                <a:schemeClr val="lt1"/>
              </a:solidFill>
            </a:endParaRPr>
          </a:p>
          <a:p>
            <a:pPr indent="0" lvl="0" marL="0" rtl="0" algn="l">
              <a:spcBef>
                <a:spcPts val="0"/>
              </a:spcBef>
              <a:spcAft>
                <a:spcPts val="0"/>
              </a:spcAft>
              <a:buClr>
                <a:schemeClr val="dk1"/>
              </a:buClr>
              <a:buSzPts val="1100"/>
              <a:buFont typeface="Arial"/>
              <a:buNone/>
            </a:pPr>
            <a:r>
              <a:rPr lang="en" sz="1800">
                <a:solidFill>
                  <a:schemeClr val="lt1"/>
                </a:solidFill>
              </a:rPr>
              <a:t>(2) Symmetric Cryptography</a:t>
            </a:r>
            <a:endParaRPr sz="1700">
              <a:solidFill>
                <a:schemeClr val="lt1"/>
              </a:solidFill>
            </a:endParaRPr>
          </a:p>
        </p:txBody>
      </p:sp>
      <p:pic>
        <p:nvPicPr>
          <p:cNvPr id="175" name="Google Shape;175;p28"/>
          <p:cNvPicPr preferRelativeResize="0"/>
          <p:nvPr/>
        </p:nvPicPr>
        <p:blipFill>
          <a:blip r:embed="rId4">
            <a:alphaModFix/>
          </a:blip>
          <a:stretch>
            <a:fillRect/>
          </a:stretch>
        </p:blipFill>
        <p:spPr>
          <a:xfrm>
            <a:off x="5128425" y="152400"/>
            <a:ext cx="3863175" cy="4740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29"/>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181" name="Google Shape;181;p29"/>
          <p:cNvSpPr txBox="1"/>
          <p:nvPr/>
        </p:nvSpPr>
        <p:spPr>
          <a:xfrm>
            <a:off x="152500" y="67875"/>
            <a:ext cx="8800500" cy="13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Asymmetric Cryptography </a:t>
            </a:r>
            <a:r>
              <a:rPr b="1" lang="en" sz="2100">
                <a:solidFill>
                  <a:srgbClr val="307DC3"/>
                </a:solidFill>
              </a:rPr>
              <a:t>, also known as Public Key Cryptography, involves using a pair of keys: a public key and a private key. The public key is shared openly for communication, while the private key is kept secure on the server.</a:t>
            </a:r>
            <a:endParaRPr b="1" sz="2100">
              <a:solidFill>
                <a:srgbClr val="307DC3"/>
              </a:solidFill>
            </a:endParaRPr>
          </a:p>
          <a:p>
            <a:pPr indent="0" lvl="0" marL="0" rtl="0" algn="l">
              <a:spcBef>
                <a:spcPts val="0"/>
              </a:spcBef>
              <a:spcAft>
                <a:spcPts val="0"/>
              </a:spcAft>
              <a:buNone/>
            </a:pPr>
            <a:r>
              <a:t/>
            </a:r>
            <a:endParaRPr b="1" sz="2100">
              <a:solidFill>
                <a:schemeClr val="dk1"/>
              </a:solidFill>
            </a:endParaRPr>
          </a:p>
        </p:txBody>
      </p:sp>
      <p:pic>
        <p:nvPicPr>
          <p:cNvPr id="182" name="Google Shape;182;p29"/>
          <p:cNvPicPr preferRelativeResize="0"/>
          <p:nvPr/>
        </p:nvPicPr>
        <p:blipFill rotWithShape="1">
          <a:blip r:embed="rId3">
            <a:alphaModFix/>
          </a:blip>
          <a:srcRect b="0" l="0" r="0" t="12739"/>
          <a:stretch/>
        </p:blipFill>
        <p:spPr>
          <a:xfrm>
            <a:off x="152500" y="1881350"/>
            <a:ext cx="6953250" cy="2659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0"/>
          <p:cNvSpPr txBox="1"/>
          <p:nvPr/>
        </p:nvSpPr>
        <p:spPr>
          <a:xfrm>
            <a:off x="0" y="110300"/>
            <a:ext cx="9069600" cy="17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6"/>
                </a:solidFill>
                <a:latin typeface="Rubik"/>
                <a:ea typeface="Rubik"/>
                <a:cs typeface="Rubik"/>
                <a:sym typeface="Rubik"/>
              </a:rPr>
              <a:t>Symmetric cryptography:</a:t>
            </a:r>
            <a:endParaRPr b="1" sz="1900">
              <a:solidFill>
                <a:schemeClr val="accent6"/>
              </a:solidFill>
              <a:latin typeface="Rubik"/>
              <a:ea typeface="Rubik"/>
              <a:cs typeface="Rubik"/>
              <a:sym typeface="Rubik"/>
            </a:endParaRPr>
          </a:p>
          <a:p>
            <a:pPr indent="0" lvl="0" marL="0" rtl="0" algn="l">
              <a:spcBef>
                <a:spcPts val="0"/>
              </a:spcBef>
              <a:spcAft>
                <a:spcPts val="0"/>
              </a:spcAft>
              <a:buNone/>
            </a:pPr>
            <a:r>
              <a:rPr lang="en" sz="1800">
                <a:solidFill>
                  <a:schemeClr val="lt1"/>
                </a:solidFill>
                <a:latin typeface="Rubik"/>
                <a:ea typeface="Rubik"/>
                <a:cs typeface="Rubik"/>
                <a:sym typeface="Rubik"/>
              </a:rPr>
              <a:t>Symmetric </a:t>
            </a:r>
            <a:r>
              <a:rPr lang="en" sz="1800">
                <a:solidFill>
                  <a:schemeClr val="lt1"/>
                </a:solidFill>
                <a:latin typeface="Rubik"/>
                <a:ea typeface="Rubik"/>
                <a:cs typeface="Rubik"/>
                <a:sym typeface="Rubik"/>
              </a:rPr>
              <a:t>cryptography, also known as secret-key cryptography, is a method of encryption that uses the same secret key for both encryption and decryption. This means that both the sender and the receiver must have the same secret key to securely communicate with each other. The key must be kept secret and shared over a secure channel to maintain confidentiality</a:t>
            </a:r>
            <a:endParaRPr sz="1200">
              <a:solidFill>
                <a:schemeClr val="lt1"/>
              </a:solidFill>
              <a:latin typeface="Rubik"/>
              <a:ea typeface="Rubik"/>
              <a:cs typeface="Rubik"/>
              <a:sym typeface="Rubik"/>
            </a:endParaRPr>
          </a:p>
        </p:txBody>
      </p:sp>
      <p:pic>
        <p:nvPicPr>
          <p:cNvPr id="188" name="Google Shape;188;p30"/>
          <p:cNvPicPr preferRelativeResize="0"/>
          <p:nvPr/>
        </p:nvPicPr>
        <p:blipFill>
          <a:blip r:embed="rId4">
            <a:alphaModFix/>
          </a:blip>
          <a:stretch>
            <a:fillRect/>
          </a:stretch>
        </p:blipFill>
        <p:spPr>
          <a:xfrm>
            <a:off x="1189900" y="2023050"/>
            <a:ext cx="5981301" cy="2968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1"/>
          <p:cNvSpPr txBox="1"/>
          <p:nvPr/>
        </p:nvSpPr>
        <p:spPr>
          <a:xfrm>
            <a:off x="171800" y="195125"/>
            <a:ext cx="8749200" cy="14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accent6"/>
                </a:solidFill>
                <a:latin typeface="Rubik"/>
                <a:ea typeface="Rubik"/>
                <a:cs typeface="Rubik"/>
                <a:sym typeface="Rubik"/>
              </a:rPr>
              <a:t>SSL data processing:</a:t>
            </a:r>
            <a:endParaRPr b="1" sz="2200">
              <a:solidFill>
                <a:schemeClr val="accent6"/>
              </a:solidFill>
              <a:latin typeface="Rubik"/>
              <a:ea typeface="Rubik"/>
              <a:cs typeface="Rubik"/>
              <a:sym typeface="Rubik"/>
            </a:endParaRPr>
          </a:p>
          <a:p>
            <a:pPr indent="0" lvl="0" marL="0" rtl="0" algn="l">
              <a:spcBef>
                <a:spcPts val="0"/>
              </a:spcBef>
              <a:spcAft>
                <a:spcPts val="0"/>
              </a:spcAft>
              <a:buClr>
                <a:schemeClr val="dk1"/>
              </a:buClr>
              <a:buSzPts val="1100"/>
              <a:buFont typeface="Arial"/>
              <a:buNone/>
            </a:pPr>
            <a:r>
              <a:rPr lang="en" sz="2200">
                <a:solidFill>
                  <a:schemeClr val="lt1"/>
                </a:solidFill>
                <a:latin typeface="Rubik"/>
                <a:ea typeface="Rubik"/>
                <a:cs typeface="Rubik"/>
                <a:sym typeface="Rubik"/>
              </a:rPr>
              <a:t>SSL uses both Asymmetric and Symmetric for encrypting data, the communication between two systems using SSL will have two steps as follows: SSL handshake and Data Transfer.</a:t>
            </a:r>
            <a:endParaRPr sz="2200">
              <a:solidFill>
                <a:schemeClr val="lt1"/>
              </a:solidFill>
              <a:latin typeface="Rubik"/>
              <a:ea typeface="Rubik"/>
              <a:cs typeface="Rubik"/>
              <a:sym typeface="Rubik"/>
            </a:endParaRPr>
          </a:p>
        </p:txBody>
      </p:sp>
      <p:pic>
        <p:nvPicPr>
          <p:cNvPr id="194" name="Google Shape;194;p31"/>
          <p:cNvPicPr preferRelativeResize="0"/>
          <p:nvPr/>
        </p:nvPicPr>
        <p:blipFill>
          <a:blip r:embed="rId4">
            <a:alphaModFix/>
          </a:blip>
          <a:stretch>
            <a:fillRect/>
          </a:stretch>
        </p:blipFill>
        <p:spPr>
          <a:xfrm>
            <a:off x="152400" y="2220725"/>
            <a:ext cx="8333850" cy="278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2"/>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00" name="Google Shape;200;p32"/>
          <p:cNvSpPr txBox="1"/>
          <p:nvPr/>
        </p:nvSpPr>
        <p:spPr>
          <a:xfrm>
            <a:off x="320275" y="248150"/>
            <a:ext cx="32631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FF00"/>
                </a:solidFill>
              </a:rPr>
              <a:t>SSL Handshake</a:t>
            </a:r>
            <a:endParaRPr b="1" sz="1800">
              <a:solidFill>
                <a:srgbClr val="FFFF00"/>
              </a:solidFill>
            </a:endParaRPr>
          </a:p>
          <a:p>
            <a:pPr indent="0" lvl="0" marL="0" rtl="0" algn="l">
              <a:spcBef>
                <a:spcPts val="0"/>
              </a:spcBef>
              <a:spcAft>
                <a:spcPts val="0"/>
              </a:spcAft>
              <a:buNone/>
            </a:pPr>
            <a:r>
              <a:rPr lang="en" sz="1800">
                <a:solidFill>
                  <a:schemeClr val="lt1"/>
                </a:solidFill>
              </a:rPr>
              <a:t>We will take the example of communication between a browser and a web server.</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At the end of the SSL handshake process, both the browser and the server have a Session Key, this is the Key that will be used to encrypt and decrypt data during the communication of the two systems later.</a:t>
            </a:r>
            <a:endParaRPr sz="1800">
              <a:solidFill>
                <a:schemeClr val="lt1"/>
              </a:solidFill>
            </a:endParaRPr>
          </a:p>
          <a:p>
            <a:pPr indent="0" lvl="0" marL="0" rtl="0" algn="l">
              <a:spcBef>
                <a:spcPts val="0"/>
              </a:spcBef>
              <a:spcAft>
                <a:spcPts val="0"/>
              </a:spcAft>
              <a:buNone/>
            </a:pPr>
            <a:r>
              <a:t/>
            </a:r>
            <a:endParaRPr sz="1800">
              <a:solidFill>
                <a:schemeClr val="dk2"/>
              </a:solidFill>
            </a:endParaRPr>
          </a:p>
        </p:txBody>
      </p:sp>
      <p:pic>
        <p:nvPicPr>
          <p:cNvPr id="201" name="Google Shape;201;p32"/>
          <p:cNvPicPr preferRelativeResize="0"/>
          <p:nvPr/>
        </p:nvPicPr>
        <p:blipFill>
          <a:blip r:embed="rId4">
            <a:alphaModFix/>
          </a:blip>
          <a:stretch>
            <a:fillRect/>
          </a:stretch>
        </p:blipFill>
        <p:spPr>
          <a:xfrm>
            <a:off x="3788150" y="89075"/>
            <a:ext cx="5154125" cy="4902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3"/>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07" name="Google Shape;207;p33"/>
          <p:cNvSpPr txBox="1"/>
          <p:nvPr/>
        </p:nvSpPr>
        <p:spPr>
          <a:xfrm>
            <a:off x="97575" y="99700"/>
            <a:ext cx="9003900" cy="23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chemeClr val="lt1"/>
              </a:solidFill>
            </a:endParaRPr>
          </a:p>
          <a:p>
            <a:pPr indent="0" lvl="0" marL="0" rtl="0" algn="l">
              <a:spcBef>
                <a:spcPts val="0"/>
              </a:spcBef>
              <a:spcAft>
                <a:spcPts val="0"/>
              </a:spcAft>
              <a:buClr>
                <a:schemeClr val="dk1"/>
              </a:buClr>
              <a:buSzPts val="1100"/>
              <a:buFont typeface="Arial"/>
              <a:buNone/>
            </a:pPr>
            <a:r>
              <a:rPr b="1" lang="en" sz="1800">
                <a:solidFill>
                  <a:schemeClr val="accent6"/>
                </a:solidFill>
              </a:rPr>
              <a:t>Data Transfer</a:t>
            </a:r>
            <a:endParaRPr b="1" sz="1800">
              <a:solidFill>
                <a:schemeClr val="accent6"/>
              </a:solidFill>
            </a:endParaRPr>
          </a:p>
          <a:p>
            <a:pPr indent="0" lvl="0" marL="0" rtl="0" algn="l">
              <a:spcBef>
                <a:spcPts val="0"/>
              </a:spcBef>
              <a:spcAft>
                <a:spcPts val="0"/>
              </a:spcAft>
              <a:buClr>
                <a:schemeClr val="dk1"/>
              </a:buClr>
              <a:buSzPts val="1100"/>
              <a:buFont typeface="Arial"/>
              <a:buNone/>
            </a:pPr>
            <a:r>
              <a:rPr lang="en" sz="1800">
                <a:solidFill>
                  <a:schemeClr val="lt1"/>
                </a:solidFill>
              </a:rPr>
              <a:t>This is the process of transferring data between two systems, Symmetric Cryptography will be used in this step, and both use Session Key to encrypt and decrypt data</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pic>
        <p:nvPicPr>
          <p:cNvPr id="208" name="Google Shape;208;p33"/>
          <p:cNvPicPr preferRelativeResize="0"/>
          <p:nvPr/>
        </p:nvPicPr>
        <p:blipFill>
          <a:blip r:embed="rId4">
            <a:alphaModFix/>
          </a:blip>
          <a:stretch>
            <a:fillRect/>
          </a:stretch>
        </p:blipFill>
        <p:spPr>
          <a:xfrm>
            <a:off x="152400" y="1881350"/>
            <a:ext cx="6580849" cy="2333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4"/>
          <p:cNvSpPr txBox="1"/>
          <p:nvPr/>
        </p:nvSpPr>
        <p:spPr>
          <a:xfrm>
            <a:off x="891850" y="57220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FFFF"/>
                </a:solidFill>
                <a:latin typeface="Rubik"/>
                <a:ea typeface="Rubik"/>
                <a:cs typeface="Rubik"/>
                <a:sym typeface="Rubik"/>
              </a:rPr>
              <a:t>SSL Record</a:t>
            </a:r>
            <a:endParaRPr sz="2400">
              <a:solidFill>
                <a:srgbClr val="00FFFF"/>
              </a:solidFill>
              <a:latin typeface="Rubik"/>
              <a:ea typeface="Rubik"/>
              <a:cs typeface="Rubik"/>
              <a:sym typeface="Rubik"/>
            </a:endParaRPr>
          </a:p>
        </p:txBody>
      </p:sp>
      <p:sp>
        <p:nvSpPr>
          <p:cNvPr id="214" name="Google Shape;214;p34"/>
          <p:cNvSpPr txBox="1"/>
          <p:nvPr/>
        </p:nvSpPr>
        <p:spPr>
          <a:xfrm>
            <a:off x="811300" y="1188100"/>
            <a:ext cx="7250700" cy="20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lt1"/>
                </a:solidFill>
              </a:rPr>
              <a:t>The SSL record consists of a </a:t>
            </a:r>
            <a:r>
              <a:rPr b="1" lang="en" sz="1600">
                <a:solidFill>
                  <a:schemeClr val="lt1"/>
                </a:solidFill>
              </a:rPr>
              <a:t>type field, version field, length field, data field, and MAC(Message Authentication Code) field</a:t>
            </a:r>
            <a:r>
              <a:rPr lang="en" sz="1600">
                <a:solidFill>
                  <a:schemeClr val="lt1"/>
                </a:solidFill>
              </a:rPr>
              <a:t>. The type field indicates whether the record is a handshake message or a message that contains application data. It is also used to close the SSL connection, as discussed below. SSL at the receiving end uses the length field to extract the SSL records out of the incoming TCP byte stream. The version field is self-explanatory.</a:t>
            </a:r>
            <a:endParaRPr sz="1600">
              <a:solidFill>
                <a:schemeClr val="lt1"/>
              </a:solidFill>
              <a:latin typeface="Rubik"/>
              <a:ea typeface="Rubik"/>
              <a:cs typeface="Rubik"/>
              <a:sym typeface="Rubik"/>
            </a:endParaRPr>
          </a:p>
          <a:p>
            <a:pPr indent="0" lvl="0" marL="0" rtl="0" algn="l">
              <a:spcBef>
                <a:spcPts val="0"/>
              </a:spcBef>
              <a:spcAft>
                <a:spcPts val="0"/>
              </a:spcAft>
              <a:buNone/>
            </a:pPr>
            <a:r>
              <a:t/>
            </a:r>
            <a:endParaRPr sz="1800">
              <a:solidFill>
                <a:schemeClr val="dk2"/>
              </a:solidFill>
            </a:endParaRPr>
          </a:p>
        </p:txBody>
      </p:sp>
      <p:pic>
        <p:nvPicPr>
          <p:cNvPr id="215" name="Google Shape;215;p34"/>
          <p:cNvPicPr preferRelativeResize="0"/>
          <p:nvPr/>
        </p:nvPicPr>
        <p:blipFill rotWithShape="1">
          <a:blip r:embed="rId4">
            <a:alphaModFix/>
          </a:blip>
          <a:srcRect b="34690" l="23399" r="33703" t="48627"/>
          <a:stretch/>
        </p:blipFill>
        <p:spPr>
          <a:xfrm>
            <a:off x="1307849" y="3546349"/>
            <a:ext cx="6528302" cy="1428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F0318B"/>
                </a:solidFill>
                <a:latin typeface="Rubik"/>
                <a:ea typeface="Rubik"/>
                <a:cs typeface="Rubik"/>
                <a:sym typeface="Rubik"/>
              </a:rPr>
              <a:t>Security</a:t>
            </a:r>
            <a:r>
              <a:rPr lang="en">
                <a:latin typeface="Rubik"/>
                <a:ea typeface="Rubik"/>
                <a:cs typeface="Rubik"/>
                <a:sym typeface="Rubik"/>
              </a:rPr>
              <a:t> </a:t>
            </a:r>
            <a:r>
              <a:rPr lang="en">
                <a:solidFill>
                  <a:srgbClr val="F0318B"/>
                </a:solidFill>
                <a:latin typeface="Rubik"/>
                <a:ea typeface="Rubik"/>
                <a:cs typeface="Rubik"/>
                <a:sym typeface="Rubik"/>
              </a:rPr>
              <a:t>in</a:t>
            </a:r>
            <a:r>
              <a:rPr lang="en">
                <a:latin typeface="Rubik"/>
                <a:ea typeface="Rubik"/>
                <a:cs typeface="Rubik"/>
                <a:sym typeface="Rubik"/>
              </a:rPr>
              <a:t> </a:t>
            </a:r>
            <a:r>
              <a:rPr lang="en">
                <a:solidFill>
                  <a:srgbClr val="307DC3"/>
                </a:solidFill>
                <a:latin typeface="Rubik"/>
                <a:ea typeface="Rubik"/>
                <a:cs typeface="Rubik"/>
                <a:sym typeface="Rubik"/>
              </a:rPr>
              <a:t>WLANs</a:t>
            </a:r>
            <a:endParaRPr>
              <a:solidFill>
                <a:srgbClr val="307DC3"/>
              </a:solidFill>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pic>
        <p:nvPicPr>
          <p:cNvPr id="225" name="Google Shape;225;p36"/>
          <p:cNvPicPr preferRelativeResize="0"/>
          <p:nvPr/>
        </p:nvPicPr>
        <p:blipFill>
          <a:blip r:embed="rId4">
            <a:alphaModFix/>
          </a:blip>
          <a:stretch>
            <a:fillRect/>
          </a:stretch>
        </p:blipFill>
        <p:spPr>
          <a:xfrm>
            <a:off x="1874650" y="564950"/>
            <a:ext cx="5394699" cy="3596476"/>
          </a:xfrm>
          <a:prstGeom prst="rect">
            <a:avLst/>
          </a:prstGeom>
          <a:noFill/>
          <a:ln>
            <a:noFill/>
          </a:ln>
        </p:spPr>
      </p:pic>
      <p:sp>
        <p:nvSpPr>
          <p:cNvPr id="226" name="Google Shape;226;p36"/>
          <p:cNvSpPr txBox="1"/>
          <p:nvPr/>
        </p:nvSpPr>
        <p:spPr>
          <a:xfrm>
            <a:off x="6070250" y="4395800"/>
            <a:ext cx="2609700" cy="11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5"/>
              </a:rPr>
              <a:t>Hummingbird networks</a:t>
            </a:r>
            <a:endParaRPr i="1" sz="1200">
              <a:solidFill>
                <a:schemeClr val="lt1"/>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7"/>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32" name="Google Shape;23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rgbClr val="00FFFF"/>
                </a:solidFill>
              </a:rPr>
              <a:t>The main players:</a:t>
            </a:r>
            <a:endParaRPr sz="2400">
              <a:solidFill>
                <a:srgbClr val="00FFFF"/>
              </a:solidFill>
            </a:endParaRPr>
          </a:p>
        </p:txBody>
      </p:sp>
      <p:pic>
        <p:nvPicPr>
          <p:cNvPr id="233" name="Google Shape;233;p37"/>
          <p:cNvPicPr preferRelativeResize="0"/>
          <p:nvPr/>
        </p:nvPicPr>
        <p:blipFill>
          <a:blip r:embed="rId4">
            <a:alphaModFix/>
          </a:blip>
          <a:stretch>
            <a:fillRect/>
          </a:stretch>
        </p:blipFill>
        <p:spPr>
          <a:xfrm>
            <a:off x="5540563" y="1801400"/>
            <a:ext cx="2599726" cy="1540700"/>
          </a:xfrm>
          <a:prstGeom prst="rect">
            <a:avLst/>
          </a:prstGeom>
          <a:noFill/>
          <a:ln>
            <a:noFill/>
          </a:ln>
        </p:spPr>
      </p:pic>
      <p:sp>
        <p:nvSpPr>
          <p:cNvPr id="234" name="Google Shape;234;p37"/>
          <p:cNvSpPr txBox="1"/>
          <p:nvPr/>
        </p:nvSpPr>
        <p:spPr>
          <a:xfrm>
            <a:off x="5704225" y="4333550"/>
            <a:ext cx="2512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5"/>
              </a:rPr>
              <a:t>Wikipedia</a:t>
            </a:r>
            <a:r>
              <a:rPr i="1" lang="en" sz="1200">
                <a:solidFill>
                  <a:schemeClr val="lt1"/>
                </a:solidFill>
                <a:latin typeface="Rubik"/>
                <a:ea typeface="Rubik"/>
                <a:cs typeface="Rubik"/>
                <a:sym typeface="Rubik"/>
              </a:rPr>
              <a:t>, </a:t>
            </a:r>
            <a:r>
              <a:rPr i="1" lang="en" sz="1200" u="sng">
                <a:solidFill>
                  <a:schemeClr val="hlink"/>
                </a:solidFill>
                <a:latin typeface="Rubik"/>
                <a:ea typeface="Rubik"/>
                <a:cs typeface="Rubik"/>
                <a:sym typeface="Rubik"/>
                <a:hlinkClick r:id="rId6"/>
              </a:rPr>
              <a:t>IEEE</a:t>
            </a:r>
            <a:endParaRPr i="1" sz="1200">
              <a:solidFill>
                <a:schemeClr val="lt1"/>
              </a:solidFill>
              <a:latin typeface="Rubik"/>
              <a:ea typeface="Rubik"/>
              <a:cs typeface="Rubik"/>
              <a:sym typeface="Rubik"/>
            </a:endParaRPr>
          </a:p>
        </p:txBody>
      </p:sp>
      <p:pic>
        <p:nvPicPr>
          <p:cNvPr id="235" name="Google Shape;235;p37"/>
          <p:cNvPicPr preferRelativeResize="0"/>
          <p:nvPr/>
        </p:nvPicPr>
        <p:blipFill>
          <a:blip r:embed="rId7">
            <a:alphaModFix/>
          </a:blip>
          <a:stretch>
            <a:fillRect/>
          </a:stretch>
        </p:blipFill>
        <p:spPr>
          <a:xfrm>
            <a:off x="1436400" y="2228425"/>
            <a:ext cx="2346054" cy="686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8"/>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41" name="Google Shape;24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rgbClr val="00FFFF"/>
                </a:solidFill>
                <a:latin typeface="Rubik"/>
                <a:ea typeface="Rubik"/>
                <a:cs typeface="Rubik"/>
                <a:sym typeface="Rubik"/>
              </a:rPr>
              <a:t>An example: </a:t>
            </a:r>
            <a:endParaRPr sz="2400">
              <a:solidFill>
                <a:srgbClr val="00FFFF"/>
              </a:solidFill>
              <a:latin typeface="Rubik"/>
              <a:ea typeface="Rubik"/>
              <a:cs typeface="Rubik"/>
              <a:sym typeface="Rubik"/>
            </a:endParaRPr>
          </a:p>
        </p:txBody>
      </p:sp>
      <p:pic>
        <p:nvPicPr>
          <p:cNvPr id="242" name="Google Shape;242;p38"/>
          <p:cNvPicPr preferRelativeResize="0"/>
          <p:nvPr/>
        </p:nvPicPr>
        <p:blipFill>
          <a:blip r:embed="rId4">
            <a:alphaModFix/>
          </a:blip>
          <a:stretch>
            <a:fillRect/>
          </a:stretch>
        </p:blipFill>
        <p:spPr>
          <a:xfrm>
            <a:off x="949429" y="1329888"/>
            <a:ext cx="2325075" cy="2621525"/>
          </a:xfrm>
          <a:prstGeom prst="rect">
            <a:avLst/>
          </a:prstGeom>
          <a:noFill/>
          <a:ln>
            <a:noFill/>
          </a:ln>
        </p:spPr>
      </p:pic>
      <p:sp>
        <p:nvSpPr>
          <p:cNvPr id="243" name="Google Shape;243;p38"/>
          <p:cNvSpPr txBox="1"/>
          <p:nvPr/>
        </p:nvSpPr>
        <p:spPr>
          <a:xfrm>
            <a:off x="5275025" y="4686600"/>
            <a:ext cx="31566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5"/>
              </a:rPr>
              <a:t>Wikipedia</a:t>
            </a:r>
            <a:r>
              <a:rPr i="1" lang="en" sz="1200">
                <a:solidFill>
                  <a:schemeClr val="lt1"/>
                </a:solidFill>
                <a:latin typeface="Rubik"/>
                <a:ea typeface="Rubik"/>
                <a:cs typeface="Rubik"/>
                <a:sym typeface="Rubik"/>
              </a:rPr>
              <a:t>, </a:t>
            </a:r>
            <a:r>
              <a:rPr i="1" lang="en" sz="1200" u="sng">
                <a:solidFill>
                  <a:schemeClr val="hlink"/>
                </a:solidFill>
                <a:latin typeface="Rubik"/>
                <a:ea typeface="Rubik"/>
                <a:cs typeface="Rubik"/>
                <a:sym typeface="Rubik"/>
                <a:hlinkClick r:id="rId6"/>
              </a:rPr>
              <a:t>Proton VPN</a:t>
            </a:r>
            <a:endParaRPr i="1" sz="1200">
              <a:solidFill>
                <a:schemeClr val="lt1"/>
              </a:solidFill>
              <a:latin typeface="Rubik"/>
              <a:ea typeface="Rubik"/>
              <a:cs typeface="Rubik"/>
              <a:sym typeface="Rubik"/>
            </a:endParaRPr>
          </a:p>
        </p:txBody>
      </p:sp>
      <p:pic>
        <p:nvPicPr>
          <p:cNvPr id="244" name="Google Shape;244;p38"/>
          <p:cNvPicPr preferRelativeResize="0"/>
          <p:nvPr/>
        </p:nvPicPr>
        <p:blipFill>
          <a:blip r:embed="rId7">
            <a:alphaModFix/>
          </a:blip>
          <a:stretch>
            <a:fillRect/>
          </a:stretch>
        </p:blipFill>
        <p:spPr>
          <a:xfrm>
            <a:off x="4891225" y="1329888"/>
            <a:ext cx="4021100" cy="24837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9"/>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50" name="Google Shape;250;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FFFF"/>
                </a:solidFill>
              </a:rPr>
              <a:t>It all started with this - WEP</a:t>
            </a:r>
            <a:endParaRPr sz="2400">
              <a:solidFill>
                <a:srgbClr val="00FFFF"/>
              </a:solidFill>
            </a:endParaRPr>
          </a:p>
        </p:txBody>
      </p:sp>
      <p:pic>
        <p:nvPicPr>
          <p:cNvPr id="251" name="Google Shape;251;p39"/>
          <p:cNvPicPr preferRelativeResize="0"/>
          <p:nvPr/>
        </p:nvPicPr>
        <p:blipFill rotWithShape="1">
          <a:blip r:embed="rId4">
            <a:alphaModFix/>
          </a:blip>
          <a:srcRect b="8892" l="0" r="0" t="0"/>
          <a:stretch/>
        </p:blipFill>
        <p:spPr>
          <a:xfrm>
            <a:off x="3112400" y="1356888"/>
            <a:ext cx="2476500" cy="2429725"/>
          </a:xfrm>
          <a:prstGeom prst="rect">
            <a:avLst/>
          </a:prstGeom>
          <a:noFill/>
          <a:ln>
            <a:noFill/>
          </a:ln>
        </p:spPr>
      </p:pic>
      <p:sp>
        <p:nvSpPr>
          <p:cNvPr id="252" name="Google Shape;252;p39"/>
          <p:cNvSpPr txBox="1"/>
          <p:nvPr/>
        </p:nvSpPr>
        <p:spPr>
          <a:xfrm>
            <a:off x="6511750" y="4397800"/>
            <a:ext cx="2235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5"/>
              </a:rPr>
              <a:t>Shutterstock</a:t>
            </a:r>
            <a:endParaRPr i="1" sz="1200">
              <a:solidFill>
                <a:schemeClr val="lt1"/>
              </a:solidFill>
              <a:latin typeface="Rubik"/>
              <a:ea typeface="Rubik"/>
              <a:cs typeface="Rubik"/>
              <a:sym typeface="Rubi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0"/>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58" name="Google Shape;258;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FFFF"/>
                </a:solidFill>
              </a:rPr>
              <a:t>Authenticating: A practical example</a:t>
            </a:r>
            <a:endParaRPr sz="2400">
              <a:solidFill>
                <a:srgbClr val="00FFFF"/>
              </a:solidFill>
            </a:endParaRPr>
          </a:p>
        </p:txBody>
      </p:sp>
      <p:sp>
        <p:nvSpPr>
          <p:cNvPr id="259" name="Google Shape;259;p40"/>
          <p:cNvSpPr txBox="1"/>
          <p:nvPr/>
        </p:nvSpPr>
        <p:spPr>
          <a:xfrm>
            <a:off x="6514675" y="4340775"/>
            <a:ext cx="2235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4"/>
              </a:rPr>
              <a:t>TechTarget</a:t>
            </a:r>
            <a:r>
              <a:rPr i="1" lang="en" sz="1200">
                <a:solidFill>
                  <a:schemeClr val="lt1"/>
                </a:solidFill>
                <a:latin typeface="Rubik"/>
                <a:ea typeface="Rubik"/>
                <a:cs typeface="Rubik"/>
                <a:sym typeface="Rubik"/>
              </a:rPr>
              <a:t>, </a:t>
            </a:r>
            <a:r>
              <a:rPr i="1" lang="en" sz="1200" u="sng">
                <a:solidFill>
                  <a:schemeClr val="hlink"/>
                </a:solidFill>
                <a:latin typeface="Rubik"/>
                <a:ea typeface="Rubik"/>
                <a:cs typeface="Rubik"/>
                <a:sym typeface="Rubik"/>
                <a:hlinkClick r:id="rId5"/>
              </a:rPr>
              <a:t>University of Maryland</a:t>
            </a:r>
            <a:endParaRPr i="1" sz="1200">
              <a:solidFill>
                <a:schemeClr val="lt1"/>
              </a:solidFill>
              <a:latin typeface="Rubik"/>
              <a:ea typeface="Rubik"/>
              <a:cs typeface="Rubik"/>
              <a:sym typeface="Rubik"/>
            </a:endParaRPr>
          </a:p>
        </p:txBody>
      </p:sp>
      <p:pic>
        <p:nvPicPr>
          <p:cNvPr id="260" name="Google Shape;260;p40"/>
          <p:cNvPicPr preferRelativeResize="0"/>
          <p:nvPr/>
        </p:nvPicPr>
        <p:blipFill>
          <a:blip r:embed="rId6">
            <a:alphaModFix/>
          </a:blip>
          <a:stretch>
            <a:fillRect/>
          </a:stretch>
        </p:blipFill>
        <p:spPr>
          <a:xfrm>
            <a:off x="601300" y="1548922"/>
            <a:ext cx="3970700" cy="2623500"/>
          </a:xfrm>
          <a:prstGeom prst="rect">
            <a:avLst/>
          </a:prstGeom>
          <a:noFill/>
          <a:ln>
            <a:noFill/>
          </a:ln>
        </p:spPr>
      </p:pic>
      <p:pic>
        <p:nvPicPr>
          <p:cNvPr id="261" name="Google Shape;261;p40"/>
          <p:cNvPicPr preferRelativeResize="0"/>
          <p:nvPr/>
        </p:nvPicPr>
        <p:blipFill>
          <a:blip r:embed="rId7">
            <a:alphaModFix/>
          </a:blip>
          <a:stretch>
            <a:fillRect/>
          </a:stretch>
        </p:blipFill>
        <p:spPr>
          <a:xfrm>
            <a:off x="5165925" y="2286873"/>
            <a:ext cx="3827825" cy="1147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41"/>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67" name="Google Shape;267;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FFFF"/>
                </a:solidFill>
              </a:rPr>
              <a:t>Wi-Fi Security: WEP - Encryption</a:t>
            </a:r>
            <a:endParaRPr sz="2400">
              <a:solidFill>
                <a:srgbClr val="00FFFF"/>
              </a:solidFill>
            </a:endParaRPr>
          </a:p>
        </p:txBody>
      </p:sp>
      <p:sp>
        <p:nvSpPr>
          <p:cNvPr id="268" name="Google Shape;268;p41"/>
          <p:cNvSpPr txBox="1"/>
          <p:nvPr/>
        </p:nvSpPr>
        <p:spPr>
          <a:xfrm>
            <a:off x="5744650" y="3869775"/>
            <a:ext cx="2235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4"/>
              </a:rPr>
              <a:t>Logsign</a:t>
            </a:r>
            <a:r>
              <a:rPr i="1" lang="en" sz="1200">
                <a:solidFill>
                  <a:schemeClr val="lt1"/>
                </a:solidFill>
                <a:latin typeface="Rubik"/>
                <a:ea typeface="Rubik"/>
                <a:cs typeface="Rubik"/>
                <a:sym typeface="Rubik"/>
              </a:rPr>
              <a:t>, IEEE</a:t>
            </a:r>
            <a:endParaRPr i="1" sz="1200">
              <a:solidFill>
                <a:schemeClr val="lt1"/>
              </a:solidFill>
              <a:latin typeface="Rubik"/>
              <a:ea typeface="Rubik"/>
              <a:cs typeface="Rubik"/>
              <a:sym typeface="Rubik"/>
            </a:endParaRPr>
          </a:p>
        </p:txBody>
      </p:sp>
      <p:pic>
        <p:nvPicPr>
          <p:cNvPr id="269" name="Google Shape;269;p41"/>
          <p:cNvPicPr preferRelativeResize="0"/>
          <p:nvPr/>
        </p:nvPicPr>
        <p:blipFill>
          <a:blip r:embed="rId5">
            <a:alphaModFix/>
          </a:blip>
          <a:stretch>
            <a:fillRect/>
          </a:stretch>
        </p:blipFill>
        <p:spPr>
          <a:xfrm>
            <a:off x="733575" y="1566250"/>
            <a:ext cx="3416550" cy="1913275"/>
          </a:xfrm>
          <a:prstGeom prst="rect">
            <a:avLst/>
          </a:prstGeom>
          <a:noFill/>
          <a:ln>
            <a:noFill/>
          </a:ln>
        </p:spPr>
      </p:pic>
      <p:pic>
        <p:nvPicPr>
          <p:cNvPr id="270" name="Google Shape;270;p41"/>
          <p:cNvPicPr preferRelativeResize="0"/>
          <p:nvPr/>
        </p:nvPicPr>
        <p:blipFill>
          <a:blip r:embed="rId6">
            <a:alphaModFix/>
          </a:blip>
          <a:stretch>
            <a:fillRect/>
          </a:stretch>
        </p:blipFill>
        <p:spPr>
          <a:xfrm>
            <a:off x="4913900" y="1017725"/>
            <a:ext cx="3897399" cy="1153100"/>
          </a:xfrm>
          <a:prstGeom prst="rect">
            <a:avLst/>
          </a:prstGeom>
          <a:noFill/>
          <a:ln>
            <a:noFill/>
          </a:ln>
        </p:spPr>
      </p:pic>
      <p:pic>
        <p:nvPicPr>
          <p:cNvPr id="271" name="Google Shape;271;p41"/>
          <p:cNvPicPr preferRelativeResize="0"/>
          <p:nvPr/>
        </p:nvPicPr>
        <p:blipFill>
          <a:blip r:embed="rId7">
            <a:alphaModFix/>
          </a:blip>
          <a:stretch>
            <a:fillRect/>
          </a:stretch>
        </p:blipFill>
        <p:spPr>
          <a:xfrm>
            <a:off x="5041712" y="2459800"/>
            <a:ext cx="3641775" cy="112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nvSpPr>
        <p:spPr>
          <a:xfrm>
            <a:off x="1695875" y="1797900"/>
            <a:ext cx="6461700" cy="15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700">
                <a:solidFill>
                  <a:srgbClr val="F0318B"/>
                </a:solidFill>
                <a:latin typeface="Rubik"/>
                <a:ea typeface="Rubik"/>
                <a:cs typeface="Rubik"/>
                <a:sym typeface="Rubik"/>
              </a:rPr>
              <a:t>Basic Under</a:t>
            </a:r>
            <a:r>
              <a:rPr lang="en" sz="4700">
                <a:solidFill>
                  <a:srgbClr val="307DC3"/>
                </a:solidFill>
                <a:latin typeface="Rubik"/>
                <a:ea typeface="Rubik"/>
                <a:cs typeface="Rubik"/>
                <a:sym typeface="Rubik"/>
              </a:rPr>
              <a:t>standing </a:t>
            </a:r>
            <a:r>
              <a:rPr lang="en" sz="4700">
                <a:solidFill>
                  <a:srgbClr val="F0318B"/>
                </a:solidFill>
                <a:latin typeface="Rubik"/>
                <a:ea typeface="Rubik"/>
                <a:cs typeface="Rubik"/>
                <a:sym typeface="Rubik"/>
              </a:rPr>
              <a:t>of</a:t>
            </a:r>
            <a:r>
              <a:rPr lang="en" sz="4700">
                <a:solidFill>
                  <a:srgbClr val="307DC3"/>
                </a:solidFill>
                <a:latin typeface="Rubik"/>
                <a:ea typeface="Rubik"/>
                <a:cs typeface="Rubik"/>
                <a:sym typeface="Rubik"/>
              </a:rPr>
              <a:t> SSL</a:t>
            </a:r>
            <a:endParaRPr sz="4700">
              <a:solidFill>
                <a:srgbClr val="307DC3"/>
              </a:solidFill>
              <a:latin typeface="Rubik"/>
              <a:ea typeface="Rubik"/>
              <a:cs typeface="Rubik"/>
              <a:sym typeface="Rubi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42"/>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77" name="Google Shape;277;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FFFF"/>
                </a:solidFill>
              </a:rPr>
              <a:t>Is WEP really that secure?</a:t>
            </a:r>
            <a:endParaRPr sz="2400">
              <a:solidFill>
                <a:srgbClr val="00FFFF"/>
              </a:solidFill>
            </a:endParaRPr>
          </a:p>
        </p:txBody>
      </p:sp>
      <p:sp>
        <p:nvSpPr>
          <p:cNvPr id="278" name="Google Shape;278;p42"/>
          <p:cNvSpPr txBox="1"/>
          <p:nvPr/>
        </p:nvSpPr>
        <p:spPr>
          <a:xfrm>
            <a:off x="6350200" y="4300200"/>
            <a:ext cx="2235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4"/>
              </a:rPr>
              <a:t>SD computer</a:t>
            </a:r>
            <a:endParaRPr i="1" sz="1200">
              <a:solidFill>
                <a:schemeClr val="lt1"/>
              </a:solidFill>
              <a:latin typeface="Rubik"/>
              <a:ea typeface="Rubik"/>
              <a:cs typeface="Rubik"/>
              <a:sym typeface="Rubik"/>
            </a:endParaRPr>
          </a:p>
        </p:txBody>
      </p:sp>
      <p:pic>
        <p:nvPicPr>
          <p:cNvPr id="279" name="Google Shape;279;p42"/>
          <p:cNvPicPr preferRelativeResize="0"/>
          <p:nvPr/>
        </p:nvPicPr>
        <p:blipFill>
          <a:blip r:embed="rId5">
            <a:alphaModFix/>
          </a:blip>
          <a:stretch>
            <a:fillRect/>
          </a:stretch>
        </p:blipFill>
        <p:spPr>
          <a:xfrm>
            <a:off x="3077362" y="1077138"/>
            <a:ext cx="2989275" cy="2989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43"/>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85" name="Google Shape;285;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FFFF"/>
                </a:solidFill>
              </a:rPr>
              <a:t>Wi-Fi Protected Access - A temporary successor</a:t>
            </a:r>
            <a:endParaRPr sz="2400">
              <a:solidFill>
                <a:srgbClr val="00FFFF"/>
              </a:solidFill>
            </a:endParaRPr>
          </a:p>
        </p:txBody>
      </p:sp>
      <p:sp>
        <p:nvSpPr>
          <p:cNvPr id="286" name="Google Shape;286;p43"/>
          <p:cNvSpPr txBox="1"/>
          <p:nvPr/>
        </p:nvSpPr>
        <p:spPr>
          <a:xfrm>
            <a:off x="6596400" y="4367475"/>
            <a:ext cx="2235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4"/>
              </a:rPr>
              <a:t>Panda Security</a:t>
            </a:r>
            <a:endParaRPr i="1" sz="1200">
              <a:solidFill>
                <a:schemeClr val="lt1"/>
              </a:solidFill>
              <a:latin typeface="Rubik"/>
              <a:ea typeface="Rubik"/>
              <a:cs typeface="Rubik"/>
              <a:sym typeface="Rubik"/>
            </a:endParaRPr>
          </a:p>
        </p:txBody>
      </p:sp>
      <p:pic>
        <p:nvPicPr>
          <p:cNvPr id="287" name="Google Shape;287;p43"/>
          <p:cNvPicPr preferRelativeResize="0"/>
          <p:nvPr/>
        </p:nvPicPr>
        <p:blipFill>
          <a:blip r:embed="rId5">
            <a:alphaModFix/>
          </a:blip>
          <a:stretch>
            <a:fillRect/>
          </a:stretch>
        </p:blipFill>
        <p:spPr>
          <a:xfrm>
            <a:off x="352453" y="1688575"/>
            <a:ext cx="8439098" cy="2344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4"/>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293" name="Google Shape;293;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FFFF"/>
                </a:solidFill>
              </a:rPr>
              <a:t>Wi-Fi Protected Access 2 (WPA2)</a:t>
            </a:r>
            <a:endParaRPr sz="2400">
              <a:solidFill>
                <a:srgbClr val="00FFFF"/>
              </a:solidFill>
            </a:endParaRPr>
          </a:p>
        </p:txBody>
      </p:sp>
      <p:sp>
        <p:nvSpPr>
          <p:cNvPr id="294" name="Google Shape;294;p44"/>
          <p:cNvSpPr txBox="1"/>
          <p:nvPr/>
        </p:nvSpPr>
        <p:spPr>
          <a:xfrm>
            <a:off x="6544575" y="4404850"/>
            <a:ext cx="2235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4"/>
              </a:rPr>
              <a:t>Panda Security</a:t>
            </a:r>
            <a:r>
              <a:rPr i="1" lang="en" sz="1200">
                <a:solidFill>
                  <a:schemeClr val="lt1"/>
                </a:solidFill>
                <a:latin typeface="Rubik"/>
                <a:ea typeface="Rubik"/>
                <a:cs typeface="Rubik"/>
                <a:sym typeface="Rubik"/>
              </a:rPr>
              <a:t>, </a:t>
            </a:r>
            <a:r>
              <a:rPr i="1" lang="en" sz="1200" u="sng">
                <a:solidFill>
                  <a:schemeClr val="hlink"/>
                </a:solidFill>
                <a:latin typeface="Rubik"/>
                <a:ea typeface="Rubik"/>
                <a:cs typeface="Rubik"/>
                <a:sym typeface="Rubik"/>
                <a:hlinkClick r:id="rId5"/>
              </a:rPr>
              <a:t>Wikipedia</a:t>
            </a:r>
            <a:endParaRPr i="1" sz="1200">
              <a:solidFill>
                <a:schemeClr val="lt1"/>
              </a:solidFill>
              <a:latin typeface="Rubik"/>
              <a:ea typeface="Rubik"/>
              <a:cs typeface="Rubik"/>
              <a:sym typeface="Rubik"/>
            </a:endParaRPr>
          </a:p>
        </p:txBody>
      </p:sp>
      <p:pic>
        <p:nvPicPr>
          <p:cNvPr id="295" name="Google Shape;295;p44"/>
          <p:cNvPicPr preferRelativeResize="0"/>
          <p:nvPr/>
        </p:nvPicPr>
        <p:blipFill>
          <a:blip r:embed="rId6">
            <a:alphaModFix/>
          </a:blip>
          <a:stretch>
            <a:fillRect/>
          </a:stretch>
        </p:blipFill>
        <p:spPr>
          <a:xfrm>
            <a:off x="-1621173" y="1370600"/>
            <a:ext cx="8648348" cy="2402300"/>
          </a:xfrm>
          <a:prstGeom prst="rect">
            <a:avLst/>
          </a:prstGeom>
          <a:noFill/>
          <a:ln>
            <a:noFill/>
          </a:ln>
        </p:spPr>
      </p:pic>
      <p:pic>
        <p:nvPicPr>
          <p:cNvPr id="296" name="Google Shape;296;p44"/>
          <p:cNvPicPr preferRelativeResize="0"/>
          <p:nvPr/>
        </p:nvPicPr>
        <p:blipFill>
          <a:blip r:embed="rId7">
            <a:alphaModFix/>
          </a:blip>
          <a:stretch>
            <a:fillRect/>
          </a:stretch>
        </p:blipFill>
        <p:spPr>
          <a:xfrm>
            <a:off x="5791850" y="1482888"/>
            <a:ext cx="3040454" cy="2177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5"/>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302" name="Google Shape;302;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FFFF"/>
                </a:solidFill>
              </a:rPr>
              <a:t>Wi-Fi Protected Access 2 (WPA2) - Flaws</a:t>
            </a:r>
            <a:endParaRPr sz="2400">
              <a:solidFill>
                <a:srgbClr val="00FFFF"/>
              </a:solidFill>
            </a:endParaRPr>
          </a:p>
        </p:txBody>
      </p:sp>
      <p:sp>
        <p:nvSpPr>
          <p:cNvPr id="303" name="Google Shape;303;p45"/>
          <p:cNvSpPr txBox="1"/>
          <p:nvPr/>
        </p:nvSpPr>
        <p:spPr>
          <a:xfrm>
            <a:off x="6424950" y="4315150"/>
            <a:ext cx="2235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4"/>
              </a:rPr>
              <a:t>LiveOverflow</a:t>
            </a:r>
            <a:endParaRPr i="1" sz="1200">
              <a:solidFill>
                <a:schemeClr val="lt1"/>
              </a:solidFill>
              <a:latin typeface="Rubik"/>
              <a:ea typeface="Rubik"/>
              <a:cs typeface="Rubik"/>
              <a:sym typeface="Rubik"/>
            </a:endParaRPr>
          </a:p>
        </p:txBody>
      </p:sp>
      <p:pic>
        <p:nvPicPr>
          <p:cNvPr id="304" name="Google Shape;304;p45"/>
          <p:cNvPicPr preferRelativeResize="0"/>
          <p:nvPr/>
        </p:nvPicPr>
        <p:blipFill>
          <a:blip r:embed="rId5">
            <a:alphaModFix/>
          </a:blip>
          <a:stretch>
            <a:fillRect/>
          </a:stretch>
        </p:blipFill>
        <p:spPr>
          <a:xfrm>
            <a:off x="2590850" y="1457363"/>
            <a:ext cx="3962301" cy="22287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46"/>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310" name="Google Shape;310;p4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FFFF"/>
                </a:solidFill>
              </a:rPr>
              <a:t>Wi-Fi Protected Access 3 (WPA3)</a:t>
            </a:r>
            <a:endParaRPr sz="2400">
              <a:solidFill>
                <a:srgbClr val="00FFFF"/>
              </a:solidFill>
            </a:endParaRPr>
          </a:p>
        </p:txBody>
      </p:sp>
      <p:sp>
        <p:nvSpPr>
          <p:cNvPr id="311" name="Google Shape;311;p4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In 2018, the Wi-Fi alliance announced WPA3 as the successor to WPA2.</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Essential features are maintained, improvements are made on those features.</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Simultaneous Authentication of Equals (SAE) is a key feature of WPA3.</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WPA3 has three main modes of operation: WPA3 Personal, WPA3 Enterprise and Wi-Fi Enhanced Open</a:t>
            </a:r>
            <a:endParaRPr sz="1600">
              <a:solidFill>
                <a:schemeClr val="lt1"/>
              </a:solidFill>
              <a:latin typeface="Rubik"/>
              <a:ea typeface="Rubik"/>
              <a:cs typeface="Rubik"/>
              <a:sym typeface="Rubik"/>
            </a:endParaRPr>
          </a:p>
          <a:p>
            <a:pPr indent="0" lvl="0" marL="0" rtl="0" algn="l">
              <a:spcBef>
                <a:spcPts val="1200"/>
              </a:spcBef>
              <a:spcAft>
                <a:spcPts val="1200"/>
              </a:spcAft>
              <a:buNone/>
            </a:pPr>
            <a:r>
              <a:t/>
            </a:r>
            <a:endParaRPr sz="1600">
              <a:solidFill>
                <a:schemeClr val="lt1"/>
              </a:solidFill>
              <a:latin typeface="Rubik"/>
              <a:ea typeface="Rubik"/>
              <a:cs typeface="Rubik"/>
              <a:sym typeface="Rubik"/>
            </a:endParaRPr>
          </a:p>
        </p:txBody>
      </p:sp>
      <p:sp>
        <p:nvSpPr>
          <p:cNvPr id="312" name="Google Shape;312;p46"/>
          <p:cNvSpPr txBox="1"/>
          <p:nvPr/>
        </p:nvSpPr>
        <p:spPr>
          <a:xfrm>
            <a:off x="5744625" y="3500250"/>
            <a:ext cx="2235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4"/>
              </a:rPr>
              <a:t>Wikipedia</a:t>
            </a:r>
            <a:endParaRPr i="1" sz="1200">
              <a:solidFill>
                <a:schemeClr val="lt1"/>
              </a:solidFill>
              <a:latin typeface="Rubik"/>
              <a:ea typeface="Rubik"/>
              <a:cs typeface="Rubik"/>
              <a:sym typeface="Rubik"/>
            </a:endParaRPr>
          </a:p>
        </p:txBody>
      </p:sp>
      <p:pic>
        <p:nvPicPr>
          <p:cNvPr id="313" name="Google Shape;313;p46"/>
          <p:cNvPicPr preferRelativeResize="0"/>
          <p:nvPr/>
        </p:nvPicPr>
        <p:blipFill>
          <a:blip r:embed="rId5">
            <a:alphaModFix/>
          </a:blip>
          <a:stretch>
            <a:fillRect/>
          </a:stretch>
        </p:blipFill>
        <p:spPr>
          <a:xfrm>
            <a:off x="5557650" y="1304750"/>
            <a:ext cx="2609850" cy="1752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47"/>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319" name="Google Shape;319;p4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00FFFF"/>
                </a:solidFill>
              </a:rPr>
              <a:t>Wi-Fi Protected Access 3 (WPA3) - Modes</a:t>
            </a:r>
            <a:endParaRPr sz="2400">
              <a:solidFill>
                <a:srgbClr val="00FFFF"/>
              </a:solidFill>
            </a:endParaRPr>
          </a:p>
        </p:txBody>
      </p:sp>
      <p:sp>
        <p:nvSpPr>
          <p:cNvPr id="320" name="Google Shape;320;p4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WPA3 Personal: focuses on improving security for individual users using the SAE. Allows users to maintain easy to remember passwords with less risk of intrusion.</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WPA3 Enterprise: Built on top of WPA2 Enterprise, and requires the use of Protected Management Frames</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Wi-Fi Enhanced Open: Increases Privacy in Open networks. Prevents passive eavesdropping on open networks even if no password is used.</a:t>
            </a:r>
            <a:endParaRPr sz="1600">
              <a:solidFill>
                <a:schemeClr val="lt1"/>
              </a:solidFill>
              <a:latin typeface="Rubik"/>
              <a:ea typeface="Rubik"/>
              <a:cs typeface="Rubik"/>
              <a:sym typeface="Rubik"/>
            </a:endParaRPr>
          </a:p>
        </p:txBody>
      </p:sp>
      <p:sp>
        <p:nvSpPr>
          <p:cNvPr id="321" name="Google Shape;321;p47"/>
          <p:cNvSpPr txBox="1"/>
          <p:nvPr/>
        </p:nvSpPr>
        <p:spPr>
          <a:xfrm>
            <a:off x="5744625" y="3500250"/>
            <a:ext cx="22359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4"/>
              </a:rPr>
              <a:t>Wiki</a:t>
            </a:r>
            <a:endParaRPr i="1" sz="1200">
              <a:solidFill>
                <a:schemeClr val="lt1"/>
              </a:solidFill>
              <a:latin typeface="Rubik"/>
              <a:ea typeface="Rubik"/>
              <a:cs typeface="Rubik"/>
              <a:sym typeface="Rubik"/>
            </a:endParaRPr>
          </a:p>
        </p:txBody>
      </p:sp>
      <p:pic>
        <p:nvPicPr>
          <p:cNvPr id="322" name="Google Shape;322;p47"/>
          <p:cNvPicPr preferRelativeResize="0"/>
          <p:nvPr/>
        </p:nvPicPr>
        <p:blipFill>
          <a:blip r:embed="rId5">
            <a:alphaModFix/>
          </a:blip>
          <a:stretch>
            <a:fillRect/>
          </a:stretch>
        </p:blipFill>
        <p:spPr>
          <a:xfrm>
            <a:off x="5557650" y="1304750"/>
            <a:ext cx="2609850" cy="1752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8"/>
          <p:cNvSpPr txBox="1"/>
          <p:nvPr/>
        </p:nvSpPr>
        <p:spPr>
          <a:xfrm>
            <a:off x="2830625" y="2125825"/>
            <a:ext cx="36951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700">
                <a:solidFill>
                  <a:srgbClr val="F0318B"/>
                </a:solidFill>
                <a:latin typeface="Rubik"/>
                <a:ea typeface="Rubik"/>
                <a:cs typeface="Rubik"/>
                <a:sym typeface="Rubik"/>
              </a:rPr>
              <a:t>The </a:t>
            </a:r>
            <a:r>
              <a:rPr lang="en" sz="4700">
                <a:solidFill>
                  <a:srgbClr val="307DC3"/>
                </a:solidFill>
                <a:latin typeface="Rubik"/>
                <a:ea typeface="Rubik"/>
                <a:cs typeface="Rubik"/>
                <a:sym typeface="Rubik"/>
              </a:rPr>
              <a:t>Firewall</a:t>
            </a:r>
            <a:endParaRPr sz="4700">
              <a:solidFill>
                <a:srgbClr val="307DC3"/>
              </a:solidFill>
              <a:latin typeface="Rubik"/>
              <a:ea typeface="Rubik"/>
              <a:cs typeface="Rubik"/>
              <a:sym typeface="Rubi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49"/>
          <p:cNvSpPr txBox="1"/>
          <p:nvPr/>
        </p:nvSpPr>
        <p:spPr>
          <a:xfrm>
            <a:off x="968050" y="688850"/>
            <a:ext cx="6192600" cy="6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0FFFF"/>
                </a:solidFill>
                <a:latin typeface="Rubik"/>
                <a:ea typeface="Rubik"/>
                <a:cs typeface="Rubik"/>
                <a:sym typeface="Rubik"/>
              </a:rPr>
              <a:t>Something we see daily!</a:t>
            </a:r>
            <a:endParaRPr b="1" sz="2400">
              <a:solidFill>
                <a:srgbClr val="00FFFF"/>
              </a:solidFill>
              <a:latin typeface="Rubik"/>
              <a:ea typeface="Rubik"/>
              <a:cs typeface="Rubik"/>
              <a:sym typeface="Rubik"/>
            </a:endParaRPr>
          </a:p>
        </p:txBody>
      </p:sp>
      <p:pic>
        <p:nvPicPr>
          <p:cNvPr id="333" name="Google Shape;333;p49"/>
          <p:cNvPicPr preferRelativeResize="0"/>
          <p:nvPr/>
        </p:nvPicPr>
        <p:blipFill rotWithShape="1">
          <a:blip r:embed="rId4">
            <a:alphaModFix/>
          </a:blip>
          <a:srcRect b="30379" l="23948" r="23954" t="25174"/>
          <a:stretch/>
        </p:blipFill>
        <p:spPr>
          <a:xfrm>
            <a:off x="1952500" y="1749500"/>
            <a:ext cx="4778550" cy="2531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50"/>
          <p:cNvSpPr txBox="1"/>
          <p:nvPr/>
        </p:nvSpPr>
        <p:spPr>
          <a:xfrm>
            <a:off x="891850" y="688850"/>
            <a:ext cx="37554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FFFF"/>
                </a:solidFill>
                <a:latin typeface="Rubik"/>
                <a:ea typeface="Rubik"/>
                <a:cs typeface="Rubik"/>
                <a:sym typeface="Rubik"/>
              </a:rPr>
              <a:t>What is Firewall?</a:t>
            </a:r>
            <a:endParaRPr b="1" sz="2400">
              <a:solidFill>
                <a:srgbClr val="00FFFF"/>
              </a:solidFill>
              <a:latin typeface="Rubik"/>
              <a:ea typeface="Rubik"/>
              <a:cs typeface="Rubik"/>
              <a:sym typeface="Rubik"/>
            </a:endParaRPr>
          </a:p>
        </p:txBody>
      </p:sp>
      <p:sp>
        <p:nvSpPr>
          <p:cNvPr id="339" name="Google Shape;339;p50"/>
          <p:cNvSpPr txBox="1"/>
          <p:nvPr/>
        </p:nvSpPr>
        <p:spPr>
          <a:xfrm>
            <a:off x="5031725" y="1304750"/>
            <a:ext cx="3402300" cy="270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A firewall around a computer or network is like the </a:t>
            </a:r>
            <a:r>
              <a:rPr lang="en" sz="1800">
                <a:solidFill>
                  <a:srgbClr val="FF9900"/>
                </a:solidFill>
              </a:rPr>
              <a:t>wall</a:t>
            </a:r>
            <a:r>
              <a:rPr lang="en" sz="1800">
                <a:solidFill>
                  <a:schemeClr val="lt1"/>
                </a:solidFill>
              </a:rPr>
              <a:t> around a castle or city. </a:t>
            </a:r>
            <a:endParaRPr sz="1800">
              <a:solidFill>
                <a:schemeClr val="lt1"/>
              </a:solidFill>
            </a:endParaRPr>
          </a:p>
          <a:p>
            <a:pPr indent="0" lvl="0" marL="45720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A firewall is a network security device that prevents </a:t>
            </a:r>
            <a:r>
              <a:rPr lang="en" sz="1800">
                <a:solidFill>
                  <a:srgbClr val="FF9900"/>
                </a:solidFill>
              </a:rPr>
              <a:t>unauthorized access</a:t>
            </a:r>
            <a:r>
              <a:rPr lang="en" sz="1800">
                <a:solidFill>
                  <a:schemeClr val="lt1"/>
                </a:solidFill>
              </a:rPr>
              <a:t> to a network.</a:t>
            </a:r>
            <a:endParaRPr sz="1800">
              <a:solidFill>
                <a:schemeClr val="lt1"/>
              </a:solidFill>
            </a:endParaRPr>
          </a:p>
        </p:txBody>
      </p:sp>
      <p:pic>
        <p:nvPicPr>
          <p:cNvPr id="340" name="Google Shape;340;p50"/>
          <p:cNvPicPr preferRelativeResize="0"/>
          <p:nvPr/>
        </p:nvPicPr>
        <p:blipFill>
          <a:blip r:embed="rId4">
            <a:alphaModFix/>
          </a:blip>
          <a:stretch>
            <a:fillRect/>
          </a:stretch>
        </p:blipFill>
        <p:spPr>
          <a:xfrm>
            <a:off x="686550" y="1457150"/>
            <a:ext cx="3706525" cy="2550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51"/>
          <p:cNvSpPr txBox="1"/>
          <p:nvPr/>
        </p:nvSpPr>
        <p:spPr>
          <a:xfrm>
            <a:off x="891850" y="688850"/>
            <a:ext cx="35433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FFFF"/>
                </a:solidFill>
                <a:latin typeface="Rubik"/>
                <a:ea typeface="Rubik"/>
                <a:cs typeface="Rubik"/>
                <a:sym typeface="Rubik"/>
              </a:rPr>
              <a:t>What is Firewall?</a:t>
            </a:r>
            <a:endParaRPr b="1" sz="2400">
              <a:solidFill>
                <a:srgbClr val="00FFFF"/>
              </a:solidFill>
              <a:latin typeface="Rubik"/>
              <a:ea typeface="Rubik"/>
              <a:cs typeface="Rubik"/>
              <a:sym typeface="Rubik"/>
            </a:endParaRPr>
          </a:p>
        </p:txBody>
      </p:sp>
      <p:pic>
        <p:nvPicPr>
          <p:cNvPr id="346" name="Google Shape;346;p51"/>
          <p:cNvPicPr preferRelativeResize="0"/>
          <p:nvPr/>
        </p:nvPicPr>
        <p:blipFill>
          <a:blip r:embed="rId4">
            <a:alphaModFix/>
          </a:blip>
          <a:stretch>
            <a:fillRect/>
          </a:stretch>
        </p:blipFill>
        <p:spPr>
          <a:xfrm>
            <a:off x="5142225" y="1395925"/>
            <a:ext cx="3402151" cy="2748500"/>
          </a:xfrm>
          <a:prstGeom prst="rect">
            <a:avLst/>
          </a:prstGeom>
          <a:noFill/>
          <a:ln>
            <a:noFill/>
          </a:ln>
        </p:spPr>
      </p:pic>
      <p:sp>
        <p:nvSpPr>
          <p:cNvPr id="347" name="Google Shape;347;p51"/>
          <p:cNvSpPr txBox="1"/>
          <p:nvPr/>
        </p:nvSpPr>
        <p:spPr>
          <a:xfrm>
            <a:off x="891850" y="1756350"/>
            <a:ext cx="3732900" cy="21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Rubik"/>
                <a:ea typeface="Rubik"/>
                <a:cs typeface="Rubik"/>
                <a:sym typeface="Rubik"/>
              </a:rPr>
              <a:t>In real world, it is similar to a </a:t>
            </a:r>
            <a:r>
              <a:rPr lang="en" sz="2000">
                <a:solidFill>
                  <a:srgbClr val="FF9900"/>
                </a:solidFill>
                <a:latin typeface="Rubik"/>
                <a:ea typeface="Rubik"/>
                <a:cs typeface="Rubik"/>
                <a:sym typeface="Rubik"/>
              </a:rPr>
              <a:t>guard making decisions</a:t>
            </a:r>
            <a:r>
              <a:rPr lang="en" sz="2000">
                <a:solidFill>
                  <a:srgbClr val="00FFFF"/>
                </a:solidFill>
                <a:latin typeface="Rubik"/>
                <a:ea typeface="Rubik"/>
                <a:cs typeface="Rubik"/>
                <a:sym typeface="Rubik"/>
              </a:rPr>
              <a:t> </a:t>
            </a:r>
            <a:r>
              <a:rPr lang="en" sz="2000">
                <a:solidFill>
                  <a:schemeClr val="lt1"/>
                </a:solidFill>
                <a:latin typeface="Rubik"/>
                <a:ea typeface="Rubik"/>
                <a:cs typeface="Rubik"/>
                <a:sym typeface="Rubik"/>
              </a:rPr>
              <a:t>based on where a person is trying to go, where they came from, or both before admitting them. </a:t>
            </a:r>
            <a:endParaRPr sz="2000">
              <a:solidFill>
                <a:schemeClr val="lt1"/>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pic>
        <p:nvPicPr>
          <p:cNvPr id="71" name="Google Shape;71;p16"/>
          <p:cNvPicPr preferRelativeResize="0"/>
          <p:nvPr/>
        </p:nvPicPr>
        <p:blipFill>
          <a:blip r:embed="rId4">
            <a:alphaModFix/>
          </a:blip>
          <a:stretch>
            <a:fillRect/>
          </a:stretch>
        </p:blipFill>
        <p:spPr>
          <a:xfrm>
            <a:off x="918763" y="1060025"/>
            <a:ext cx="7306478" cy="3533950"/>
          </a:xfrm>
          <a:prstGeom prst="rect">
            <a:avLst/>
          </a:prstGeom>
          <a:noFill/>
          <a:ln>
            <a:noFill/>
          </a:ln>
        </p:spPr>
      </p:pic>
      <p:sp>
        <p:nvSpPr>
          <p:cNvPr id="72" name="Google Shape;72;p16"/>
          <p:cNvSpPr txBox="1"/>
          <p:nvPr/>
        </p:nvSpPr>
        <p:spPr>
          <a:xfrm>
            <a:off x="333188" y="290600"/>
            <a:ext cx="34704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u="sng">
                <a:solidFill>
                  <a:srgbClr val="00FFFF"/>
                </a:solidFill>
                <a:latin typeface="Roboto"/>
                <a:ea typeface="Roboto"/>
                <a:cs typeface="Roboto"/>
                <a:sym typeface="Roboto"/>
              </a:rPr>
              <a:t>History of SSL</a:t>
            </a:r>
            <a:endParaRPr b="1" sz="3200" u="sng">
              <a:solidFill>
                <a:srgbClr val="00FFFF"/>
              </a:solidFill>
            </a:endParaRPr>
          </a:p>
        </p:txBody>
      </p:sp>
      <p:sp>
        <p:nvSpPr>
          <p:cNvPr id="73" name="Google Shape;73;p16"/>
          <p:cNvSpPr txBox="1"/>
          <p:nvPr/>
        </p:nvSpPr>
        <p:spPr>
          <a:xfrm>
            <a:off x="5869500" y="4527600"/>
            <a:ext cx="32745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accent5"/>
                </a:solidFill>
                <a:hlinkClick r:id="rId5">
                  <a:extLst>
                    <a:ext uri="{A12FA001-AC4F-418D-AE19-62706E023703}">
                      <ahyp:hlinkClr val="tx"/>
                    </a:ext>
                  </a:extLst>
                </a:hlinkClick>
              </a:rPr>
              <a:t>NetworkDataPedia</a:t>
            </a:r>
            <a:endParaRPr i="1" sz="600">
              <a:solidFill>
                <a:schemeClr val="lt1"/>
              </a:solidFill>
              <a:latin typeface="Rubik"/>
              <a:ea typeface="Rubik"/>
              <a:cs typeface="Rubik"/>
              <a:sym typeface="Rubi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52"/>
          <p:cNvSpPr txBox="1"/>
          <p:nvPr/>
        </p:nvSpPr>
        <p:spPr>
          <a:xfrm>
            <a:off x="891850" y="346700"/>
            <a:ext cx="2691600" cy="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FFFF"/>
                </a:solidFill>
                <a:latin typeface="Rubik"/>
                <a:ea typeface="Rubik"/>
                <a:cs typeface="Rubik"/>
                <a:sym typeface="Rubik"/>
              </a:rPr>
              <a:t>History</a:t>
            </a:r>
            <a:endParaRPr sz="3600">
              <a:solidFill>
                <a:srgbClr val="00FFFF"/>
              </a:solidFill>
              <a:latin typeface="Rubik"/>
              <a:ea typeface="Rubik"/>
              <a:cs typeface="Rubik"/>
              <a:sym typeface="Rubik"/>
            </a:endParaRPr>
          </a:p>
          <a:p>
            <a:pPr indent="0" lvl="0" marL="0" rtl="0" algn="l">
              <a:spcBef>
                <a:spcPts val="0"/>
              </a:spcBef>
              <a:spcAft>
                <a:spcPts val="0"/>
              </a:spcAft>
              <a:buNone/>
            </a:pPr>
            <a:r>
              <a:t/>
            </a:r>
            <a:endParaRPr sz="2700">
              <a:solidFill>
                <a:schemeClr val="lt1"/>
              </a:solidFill>
              <a:latin typeface="Rubik"/>
              <a:ea typeface="Rubik"/>
              <a:cs typeface="Rubik"/>
              <a:sym typeface="Rubik"/>
            </a:endParaRPr>
          </a:p>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pic>
        <p:nvPicPr>
          <p:cNvPr id="353" name="Google Shape;353;p52"/>
          <p:cNvPicPr preferRelativeResize="0"/>
          <p:nvPr/>
        </p:nvPicPr>
        <p:blipFill>
          <a:blip r:embed="rId4">
            <a:alphaModFix/>
          </a:blip>
          <a:stretch>
            <a:fillRect/>
          </a:stretch>
        </p:blipFill>
        <p:spPr>
          <a:xfrm>
            <a:off x="842700" y="1236250"/>
            <a:ext cx="3592450" cy="2258125"/>
          </a:xfrm>
          <a:prstGeom prst="rect">
            <a:avLst/>
          </a:prstGeom>
          <a:noFill/>
          <a:ln>
            <a:noFill/>
          </a:ln>
        </p:spPr>
      </p:pic>
      <p:sp>
        <p:nvSpPr>
          <p:cNvPr id="354" name="Google Shape;354;p52"/>
          <p:cNvSpPr txBox="1"/>
          <p:nvPr/>
        </p:nvSpPr>
        <p:spPr>
          <a:xfrm>
            <a:off x="5202800" y="346763"/>
            <a:ext cx="3638100" cy="40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9900"/>
                </a:solidFill>
                <a:latin typeface="Rubik"/>
                <a:ea typeface="Rubik"/>
                <a:cs typeface="Rubik"/>
                <a:sym typeface="Rubik"/>
              </a:rPr>
              <a:t>Access Control Lists (ACL):</a:t>
            </a:r>
            <a:endParaRPr sz="2000">
              <a:solidFill>
                <a:srgbClr val="FF9900"/>
              </a:solidFill>
              <a:latin typeface="Rubik"/>
              <a:ea typeface="Rubik"/>
              <a:cs typeface="Rubik"/>
              <a:sym typeface="Rubik"/>
            </a:endParaRPr>
          </a:p>
          <a:p>
            <a:pPr indent="-355600" lvl="0" marL="457200" rtl="0" algn="l">
              <a:spcBef>
                <a:spcPts val="0"/>
              </a:spcBef>
              <a:spcAft>
                <a:spcPts val="0"/>
              </a:spcAft>
              <a:buClr>
                <a:schemeClr val="lt1"/>
              </a:buClr>
              <a:buSzPts val="2000"/>
              <a:buFont typeface="Rubik"/>
              <a:buChar char="●"/>
            </a:pPr>
            <a:r>
              <a:rPr lang="en" sz="2000">
                <a:solidFill>
                  <a:schemeClr val="lt1"/>
                </a:solidFill>
                <a:latin typeface="Rubik"/>
                <a:ea typeface="Rubik"/>
                <a:cs typeface="Rubik"/>
                <a:sym typeface="Rubik"/>
              </a:rPr>
              <a:t> </a:t>
            </a:r>
            <a:r>
              <a:rPr lang="en" sz="1800">
                <a:solidFill>
                  <a:schemeClr val="lt1"/>
                </a:solidFill>
                <a:latin typeface="Rubik"/>
                <a:ea typeface="Rubik"/>
                <a:cs typeface="Rubik"/>
                <a:sym typeface="Rubik"/>
              </a:rPr>
              <a:t>ACLs are rules that determine whether </a:t>
            </a:r>
            <a:r>
              <a:rPr lang="en" sz="1800">
                <a:solidFill>
                  <a:srgbClr val="FF9900"/>
                </a:solidFill>
                <a:latin typeface="Rubik"/>
                <a:ea typeface="Rubik"/>
                <a:cs typeface="Rubik"/>
                <a:sym typeface="Rubik"/>
              </a:rPr>
              <a:t>network access</a:t>
            </a:r>
            <a:r>
              <a:rPr lang="en" sz="1800">
                <a:solidFill>
                  <a:schemeClr val="lt1"/>
                </a:solidFill>
                <a:latin typeface="Rubik"/>
                <a:ea typeface="Rubik"/>
                <a:cs typeface="Rubik"/>
                <a:sym typeface="Rubik"/>
              </a:rPr>
              <a:t> should be granted or denied to specific IP address.</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ACLs cannot determine the nature of packet it is blocking. </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Also, it does not have the capacity to keep threats out of the network.</a:t>
            </a:r>
            <a:endParaRPr sz="1800">
              <a:solidFill>
                <a:schemeClr val="lt1"/>
              </a:solidFill>
              <a:latin typeface="Rubik"/>
              <a:ea typeface="Rubik"/>
              <a:cs typeface="Rubik"/>
              <a:sym typeface="Rubik"/>
            </a:endParaRPr>
          </a:p>
          <a:p>
            <a:pPr indent="0" lvl="0" marL="0" rtl="0" algn="l">
              <a:spcBef>
                <a:spcPts val="0"/>
              </a:spcBef>
              <a:spcAft>
                <a:spcPts val="0"/>
              </a:spcAft>
              <a:buNone/>
            </a:pPr>
            <a:r>
              <a:t/>
            </a:r>
            <a:endParaRPr sz="2000">
              <a:solidFill>
                <a:schemeClr val="lt1"/>
              </a:solidFill>
              <a:latin typeface="Rubik"/>
              <a:ea typeface="Rubik"/>
              <a:cs typeface="Rubik"/>
              <a:sym typeface="Rubik"/>
            </a:endParaRPr>
          </a:p>
          <a:p>
            <a:pPr indent="0" lvl="0" marL="0" rtl="0" algn="l">
              <a:spcBef>
                <a:spcPts val="0"/>
              </a:spcBef>
              <a:spcAft>
                <a:spcPts val="0"/>
              </a:spcAft>
              <a:buNone/>
            </a:pPr>
            <a:r>
              <a:t/>
            </a:r>
            <a:endParaRPr sz="2000">
              <a:solidFill>
                <a:schemeClr val="lt1"/>
              </a:solidFill>
              <a:latin typeface="Rubik"/>
              <a:ea typeface="Rubik"/>
              <a:cs typeface="Rubik"/>
              <a:sym typeface="Rubik"/>
            </a:endParaRPr>
          </a:p>
        </p:txBody>
      </p:sp>
      <p:sp>
        <p:nvSpPr>
          <p:cNvPr id="355" name="Google Shape;355;p52"/>
          <p:cNvSpPr txBox="1"/>
          <p:nvPr/>
        </p:nvSpPr>
        <p:spPr>
          <a:xfrm>
            <a:off x="663750" y="4041800"/>
            <a:ext cx="5257500" cy="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ubik"/>
                <a:ea typeface="Rubik"/>
                <a:cs typeface="Rubik"/>
                <a:sym typeface="Rubik"/>
              </a:rPr>
              <a:t>That’s how Firewall came into the picture. </a:t>
            </a:r>
            <a:endParaRPr sz="1800">
              <a:solidFill>
                <a:schemeClr val="lt1"/>
              </a:solidFill>
              <a:latin typeface="Rubik"/>
              <a:ea typeface="Rubik"/>
              <a:cs typeface="Rubik"/>
              <a:sym typeface="Rubik"/>
            </a:endParaRPr>
          </a:p>
          <a:p>
            <a:pPr indent="0" lvl="0" marL="0" rtl="0" algn="l">
              <a:spcBef>
                <a:spcPts val="0"/>
              </a:spcBef>
              <a:spcAft>
                <a:spcPts val="0"/>
              </a:spcAft>
              <a:buNone/>
            </a:pPr>
            <a:r>
              <a:rPr lang="en" sz="1800">
                <a:solidFill>
                  <a:schemeClr val="lt1"/>
                </a:solidFill>
                <a:latin typeface="Rubik"/>
                <a:ea typeface="Rubik"/>
                <a:cs typeface="Rubik"/>
                <a:sym typeface="Rubik"/>
              </a:rPr>
              <a:t>It was officially introduced in early </a:t>
            </a:r>
            <a:r>
              <a:rPr lang="en" sz="1800">
                <a:solidFill>
                  <a:srgbClr val="FF9900"/>
                </a:solidFill>
                <a:latin typeface="Rubik"/>
                <a:ea typeface="Rubik"/>
                <a:cs typeface="Rubik"/>
                <a:sym typeface="Rubik"/>
              </a:rPr>
              <a:t>1990s</a:t>
            </a:r>
            <a:r>
              <a:rPr lang="en" sz="1800">
                <a:solidFill>
                  <a:schemeClr val="lt1"/>
                </a:solidFill>
                <a:latin typeface="Rubik"/>
                <a:ea typeface="Rubik"/>
                <a:cs typeface="Rubik"/>
                <a:sym typeface="Rubik"/>
              </a:rPr>
              <a:t>.</a:t>
            </a:r>
            <a:endParaRPr sz="1800">
              <a:solidFill>
                <a:schemeClr val="lt1"/>
              </a:solidFill>
              <a:latin typeface="Rubik"/>
              <a:ea typeface="Rubik"/>
              <a:cs typeface="Rubik"/>
              <a:sym typeface="Rubik"/>
            </a:endParaRPr>
          </a:p>
        </p:txBody>
      </p:sp>
      <p:sp>
        <p:nvSpPr>
          <p:cNvPr id="356" name="Google Shape;356;p52"/>
          <p:cNvSpPr txBox="1"/>
          <p:nvPr/>
        </p:nvSpPr>
        <p:spPr>
          <a:xfrm>
            <a:off x="1276200" y="3637000"/>
            <a:ext cx="27633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1"/>
                </a:solidFill>
              </a:rPr>
              <a:t>Image source: </a:t>
            </a:r>
            <a:r>
              <a:rPr i="1" lang="en" u="sng">
                <a:solidFill>
                  <a:schemeClr val="hlink"/>
                </a:solidFill>
                <a:hlinkClick r:id="rId5"/>
              </a:rPr>
              <a:t>Networkeducator</a:t>
            </a:r>
            <a:endParaRPr i="1">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53"/>
          <p:cNvSpPr txBox="1"/>
          <p:nvPr/>
        </p:nvSpPr>
        <p:spPr>
          <a:xfrm>
            <a:off x="526875" y="198450"/>
            <a:ext cx="3489900" cy="6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FFFF"/>
                </a:solidFill>
                <a:latin typeface="Rubik"/>
                <a:ea typeface="Rubik"/>
                <a:cs typeface="Rubik"/>
                <a:sym typeface="Rubik"/>
              </a:rPr>
              <a:t>How does it work?</a:t>
            </a:r>
            <a:endParaRPr sz="3000">
              <a:solidFill>
                <a:srgbClr val="00FFFF"/>
              </a:solidFill>
              <a:latin typeface="Rubik"/>
              <a:ea typeface="Rubik"/>
              <a:cs typeface="Rubik"/>
              <a:sym typeface="Rubik"/>
            </a:endParaRPr>
          </a:p>
          <a:p>
            <a:pPr indent="0" lvl="0" marL="0" rtl="0" algn="l">
              <a:spcBef>
                <a:spcPts val="0"/>
              </a:spcBef>
              <a:spcAft>
                <a:spcPts val="0"/>
              </a:spcAft>
              <a:buNone/>
            </a:pPr>
            <a:r>
              <a:t/>
            </a:r>
            <a:endParaRPr sz="3000">
              <a:solidFill>
                <a:schemeClr val="lt1"/>
              </a:solidFill>
              <a:latin typeface="Rubik"/>
              <a:ea typeface="Rubik"/>
              <a:cs typeface="Rubik"/>
              <a:sym typeface="Rubik"/>
            </a:endParaRPr>
          </a:p>
        </p:txBody>
      </p:sp>
      <p:sp>
        <p:nvSpPr>
          <p:cNvPr id="362" name="Google Shape;362;p53"/>
          <p:cNvSpPr txBox="1"/>
          <p:nvPr/>
        </p:nvSpPr>
        <p:spPr>
          <a:xfrm>
            <a:off x="526875" y="837150"/>
            <a:ext cx="7869300" cy="3695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Firewall match the network traffic against the</a:t>
            </a:r>
            <a:r>
              <a:rPr lang="en" sz="1800">
                <a:solidFill>
                  <a:srgbClr val="FF9900"/>
                </a:solidFill>
                <a:latin typeface="Rubik"/>
                <a:ea typeface="Rubik"/>
                <a:cs typeface="Rubik"/>
                <a:sym typeface="Rubik"/>
              </a:rPr>
              <a:t> rule set defined in its table.</a:t>
            </a:r>
            <a:endParaRPr sz="1800">
              <a:solidFill>
                <a:srgbClr val="FF9900"/>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Once the rule is matched, </a:t>
            </a:r>
            <a:r>
              <a:rPr lang="en" sz="1800">
                <a:solidFill>
                  <a:srgbClr val="FF9900"/>
                </a:solidFill>
                <a:latin typeface="Rubik"/>
                <a:ea typeface="Rubik"/>
                <a:cs typeface="Rubik"/>
                <a:sym typeface="Rubik"/>
              </a:rPr>
              <a:t>associate action</a:t>
            </a:r>
            <a:r>
              <a:rPr lang="en" sz="1800">
                <a:solidFill>
                  <a:schemeClr val="lt1"/>
                </a:solidFill>
                <a:latin typeface="Rubik"/>
                <a:ea typeface="Rubik"/>
                <a:cs typeface="Rubik"/>
                <a:sym typeface="Rubik"/>
              </a:rPr>
              <a:t> is applied to the network traffic.</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 Network traffic can be either </a:t>
            </a:r>
            <a:r>
              <a:rPr lang="en" sz="1800">
                <a:solidFill>
                  <a:srgbClr val="FF9900"/>
                </a:solidFill>
                <a:latin typeface="Rubik"/>
                <a:ea typeface="Rubik"/>
                <a:cs typeface="Rubik"/>
                <a:sym typeface="Rubik"/>
              </a:rPr>
              <a:t>outgoing or incoming</a:t>
            </a:r>
            <a:r>
              <a:rPr lang="en" sz="1800">
                <a:solidFill>
                  <a:schemeClr val="lt1"/>
                </a:solidFill>
                <a:latin typeface="Rubik"/>
                <a:ea typeface="Rubik"/>
                <a:cs typeface="Rubik"/>
                <a:sym typeface="Rubik"/>
              </a:rPr>
              <a:t>.</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 Firewall maintains a distinct set of rules for both the cases.</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 Rules can be defined on the firewall based on the</a:t>
            </a:r>
            <a:r>
              <a:rPr lang="en" sz="1800">
                <a:solidFill>
                  <a:srgbClr val="FF9900"/>
                </a:solidFill>
                <a:latin typeface="Rubik"/>
                <a:ea typeface="Rubik"/>
                <a:cs typeface="Rubik"/>
                <a:sym typeface="Rubik"/>
              </a:rPr>
              <a:t> necessity</a:t>
            </a:r>
            <a:r>
              <a:rPr lang="en" sz="1800">
                <a:solidFill>
                  <a:schemeClr val="lt1"/>
                </a:solidFill>
                <a:latin typeface="Rubik"/>
                <a:ea typeface="Rubik"/>
                <a:cs typeface="Rubik"/>
                <a:sym typeface="Rubik"/>
              </a:rPr>
              <a:t> and </a:t>
            </a:r>
            <a:r>
              <a:rPr lang="en" sz="1800">
                <a:solidFill>
                  <a:srgbClr val="FF9900"/>
                </a:solidFill>
                <a:latin typeface="Rubik"/>
                <a:ea typeface="Rubik"/>
                <a:cs typeface="Rubik"/>
                <a:sym typeface="Rubik"/>
              </a:rPr>
              <a:t>security policies</a:t>
            </a:r>
            <a:r>
              <a:rPr lang="en" sz="1800">
                <a:solidFill>
                  <a:schemeClr val="lt1"/>
                </a:solidFill>
                <a:latin typeface="Rubik"/>
                <a:ea typeface="Rubik"/>
                <a:cs typeface="Rubik"/>
                <a:sym typeface="Rubik"/>
              </a:rPr>
              <a:t> of the organization.</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rgbClr val="FF9900"/>
                </a:solidFill>
                <a:latin typeface="Rubik"/>
                <a:ea typeface="Rubik"/>
                <a:cs typeface="Rubik"/>
                <a:sym typeface="Rubik"/>
              </a:rPr>
              <a:t>Default Policy:</a:t>
            </a:r>
            <a:r>
              <a:rPr lang="en" sz="1800">
                <a:solidFill>
                  <a:schemeClr val="lt1"/>
                </a:solidFill>
                <a:latin typeface="Rubik"/>
                <a:ea typeface="Rubik"/>
                <a:cs typeface="Rubik"/>
                <a:sym typeface="Rubik"/>
              </a:rPr>
              <a:t> It is very </a:t>
            </a:r>
            <a:r>
              <a:rPr lang="en" sz="1800">
                <a:solidFill>
                  <a:srgbClr val="FF9900"/>
                </a:solidFill>
                <a:latin typeface="Rubik"/>
                <a:ea typeface="Rubik"/>
                <a:cs typeface="Rubik"/>
                <a:sym typeface="Rubik"/>
              </a:rPr>
              <a:t>difficult to explicitly cover</a:t>
            </a:r>
            <a:r>
              <a:rPr lang="en" sz="1800">
                <a:solidFill>
                  <a:schemeClr val="lt1"/>
                </a:solidFill>
                <a:latin typeface="Rubik"/>
                <a:ea typeface="Rubik"/>
                <a:cs typeface="Rubik"/>
                <a:sym typeface="Rubik"/>
              </a:rPr>
              <a:t> every possible rule on the firewall. For this reason, the firewall must always have a default policy. Default policy only consists of </a:t>
            </a:r>
            <a:r>
              <a:rPr lang="en" sz="1800">
                <a:solidFill>
                  <a:srgbClr val="FF9900"/>
                </a:solidFill>
                <a:latin typeface="Rubik"/>
                <a:ea typeface="Rubik"/>
                <a:cs typeface="Rubik"/>
                <a:sym typeface="Rubik"/>
              </a:rPr>
              <a:t>action(accept, reject or drop)</a:t>
            </a:r>
            <a:r>
              <a:rPr lang="en" sz="1800">
                <a:solidFill>
                  <a:schemeClr val="lt1"/>
                </a:solidFill>
                <a:latin typeface="Rubik"/>
                <a:ea typeface="Rubik"/>
                <a:cs typeface="Rubik"/>
                <a:sym typeface="Rubik"/>
              </a:rPr>
              <a:t>. Setting default policy as drop(reject) is always a good practice as we don’t want to allow unwanted traffic.</a:t>
            </a:r>
            <a:endParaRPr sz="1800">
              <a:solidFill>
                <a:schemeClr val="lt1"/>
              </a:solidFill>
              <a:latin typeface="Rubik"/>
              <a:ea typeface="Rubik"/>
              <a:cs typeface="Rubik"/>
              <a:sym typeface="Rubik"/>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54"/>
          <p:cNvSpPr/>
          <p:nvPr/>
        </p:nvSpPr>
        <p:spPr>
          <a:xfrm>
            <a:off x="3741300" y="2036238"/>
            <a:ext cx="1665000" cy="1334400"/>
          </a:xfrm>
          <a:prstGeom prst="ellipse">
            <a:avLst/>
          </a:prstGeom>
          <a:noFill/>
          <a:ln cap="flat" cmpd="sng" w="76200">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Rubik"/>
                <a:ea typeface="Rubik"/>
                <a:cs typeface="Rubik"/>
                <a:sym typeface="Rubik"/>
              </a:rPr>
              <a:t>Firewall</a:t>
            </a:r>
            <a:endParaRPr sz="2100">
              <a:solidFill>
                <a:schemeClr val="lt1"/>
              </a:solidFill>
              <a:latin typeface="Rubik"/>
              <a:ea typeface="Rubik"/>
              <a:cs typeface="Rubik"/>
              <a:sym typeface="Rubik"/>
            </a:endParaRPr>
          </a:p>
        </p:txBody>
      </p:sp>
      <p:sp>
        <p:nvSpPr>
          <p:cNvPr id="368" name="Google Shape;368;p54"/>
          <p:cNvSpPr txBox="1"/>
          <p:nvPr/>
        </p:nvSpPr>
        <p:spPr>
          <a:xfrm>
            <a:off x="649075" y="608625"/>
            <a:ext cx="1927500" cy="490500"/>
          </a:xfrm>
          <a:prstGeom prst="rect">
            <a:avLst/>
          </a:prstGeom>
          <a:noFill/>
          <a:ln cap="flat" cmpd="sng" w="38100">
            <a:solidFill>
              <a:srgbClr val="307DC3"/>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ubik"/>
                <a:ea typeface="Rubik"/>
                <a:cs typeface="Rubik"/>
                <a:sym typeface="Rubik"/>
              </a:rPr>
              <a:t>Packet Filtering</a:t>
            </a:r>
            <a:endParaRPr sz="1800">
              <a:solidFill>
                <a:schemeClr val="lt1"/>
              </a:solidFill>
              <a:latin typeface="Rubik"/>
              <a:ea typeface="Rubik"/>
              <a:cs typeface="Rubik"/>
              <a:sym typeface="Rubik"/>
            </a:endParaRPr>
          </a:p>
        </p:txBody>
      </p:sp>
      <p:sp>
        <p:nvSpPr>
          <p:cNvPr id="369" name="Google Shape;369;p54"/>
          <p:cNvSpPr txBox="1"/>
          <p:nvPr/>
        </p:nvSpPr>
        <p:spPr>
          <a:xfrm>
            <a:off x="3481950" y="992850"/>
            <a:ext cx="2383500" cy="461700"/>
          </a:xfrm>
          <a:prstGeom prst="rect">
            <a:avLst/>
          </a:prstGeom>
          <a:noFill/>
          <a:ln cap="flat" cmpd="sng" w="38100">
            <a:solidFill>
              <a:srgbClr val="F0318B"/>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ubik"/>
                <a:ea typeface="Rubik"/>
                <a:cs typeface="Rubik"/>
                <a:sym typeface="Rubik"/>
              </a:rPr>
              <a:t>Stateful Inspection</a:t>
            </a:r>
            <a:endParaRPr sz="1800">
              <a:solidFill>
                <a:schemeClr val="lt1"/>
              </a:solidFill>
              <a:latin typeface="Rubik"/>
              <a:ea typeface="Rubik"/>
              <a:cs typeface="Rubik"/>
              <a:sym typeface="Rubik"/>
            </a:endParaRPr>
          </a:p>
        </p:txBody>
      </p:sp>
      <p:sp>
        <p:nvSpPr>
          <p:cNvPr id="370" name="Google Shape;370;p54"/>
          <p:cNvSpPr txBox="1"/>
          <p:nvPr/>
        </p:nvSpPr>
        <p:spPr>
          <a:xfrm>
            <a:off x="6377475" y="688850"/>
            <a:ext cx="1927500" cy="461700"/>
          </a:xfrm>
          <a:prstGeom prst="rect">
            <a:avLst/>
          </a:prstGeom>
          <a:noFill/>
          <a:ln cap="flat" cmpd="sng" w="38100">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ubik"/>
                <a:ea typeface="Rubik"/>
                <a:cs typeface="Rubik"/>
                <a:sym typeface="Rubik"/>
              </a:rPr>
              <a:t>Web Application</a:t>
            </a:r>
            <a:endParaRPr sz="1800">
              <a:solidFill>
                <a:schemeClr val="lt1"/>
              </a:solidFill>
              <a:latin typeface="Rubik"/>
              <a:ea typeface="Rubik"/>
              <a:cs typeface="Rubik"/>
              <a:sym typeface="Rubik"/>
            </a:endParaRPr>
          </a:p>
        </p:txBody>
      </p:sp>
      <p:sp>
        <p:nvSpPr>
          <p:cNvPr id="371" name="Google Shape;371;p54"/>
          <p:cNvSpPr txBox="1"/>
          <p:nvPr/>
        </p:nvSpPr>
        <p:spPr>
          <a:xfrm>
            <a:off x="6867875" y="2263275"/>
            <a:ext cx="1334400" cy="461700"/>
          </a:xfrm>
          <a:prstGeom prst="rect">
            <a:avLst/>
          </a:prstGeom>
          <a:noFill/>
          <a:ln cap="flat" cmpd="sng" w="38100">
            <a:solidFill>
              <a:srgbClr val="307DC3"/>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ubik"/>
                <a:ea typeface="Rubik"/>
                <a:cs typeface="Rubik"/>
                <a:sym typeface="Rubik"/>
              </a:rPr>
              <a:t>Hardware</a:t>
            </a:r>
            <a:endParaRPr sz="1800">
              <a:solidFill>
                <a:schemeClr val="lt1"/>
              </a:solidFill>
              <a:latin typeface="Rubik"/>
              <a:ea typeface="Rubik"/>
              <a:cs typeface="Rubik"/>
              <a:sym typeface="Rubik"/>
            </a:endParaRPr>
          </a:p>
        </p:txBody>
      </p:sp>
      <p:sp>
        <p:nvSpPr>
          <p:cNvPr id="372" name="Google Shape;372;p54"/>
          <p:cNvSpPr txBox="1"/>
          <p:nvPr/>
        </p:nvSpPr>
        <p:spPr>
          <a:xfrm>
            <a:off x="598175" y="2263275"/>
            <a:ext cx="1217400" cy="461700"/>
          </a:xfrm>
          <a:prstGeom prst="rect">
            <a:avLst/>
          </a:prstGeom>
          <a:noFill/>
          <a:ln cap="flat" cmpd="sng" w="38100">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ubik"/>
                <a:ea typeface="Rubik"/>
                <a:cs typeface="Rubik"/>
                <a:sym typeface="Rubik"/>
              </a:rPr>
              <a:t>Software</a:t>
            </a:r>
            <a:endParaRPr sz="1800">
              <a:solidFill>
                <a:schemeClr val="lt1"/>
              </a:solidFill>
              <a:latin typeface="Rubik"/>
              <a:ea typeface="Rubik"/>
              <a:cs typeface="Rubik"/>
              <a:sym typeface="Rubik"/>
            </a:endParaRPr>
          </a:p>
        </p:txBody>
      </p:sp>
      <p:sp>
        <p:nvSpPr>
          <p:cNvPr id="373" name="Google Shape;373;p54"/>
          <p:cNvSpPr txBox="1"/>
          <p:nvPr/>
        </p:nvSpPr>
        <p:spPr>
          <a:xfrm>
            <a:off x="324475" y="3794625"/>
            <a:ext cx="2027100" cy="461700"/>
          </a:xfrm>
          <a:prstGeom prst="rect">
            <a:avLst/>
          </a:prstGeom>
          <a:noFill/>
          <a:ln cap="flat" cmpd="sng" w="38100">
            <a:solidFill>
              <a:srgbClr val="307DC3"/>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ubik"/>
                <a:ea typeface="Rubik"/>
                <a:cs typeface="Rubik"/>
                <a:sym typeface="Rubik"/>
              </a:rPr>
              <a:t>Next Generation </a:t>
            </a:r>
            <a:endParaRPr sz="1800">
              <a:solidFill>
                <a:schemeClr val="lt1"/>
              </a:solidFill>
              <a:latin typeface="Rubik"/>
              <a:ea typeface="Rubik"/>
              <a:cs typeface="Rubik"/>
              <a:sym typeface="Rubik"/>
            </a:endParaRPr>
          </a:p>
        </p:txBody>
      </p:sp>
      <p:sp>
        <p:nvSpPr>
          <p:cNvPr id="374" name="Google Shape;374;p54"/>
          <p:cNvSpPr txBox="1"/>
          <p:nvPr/>
        </p:nvSpPr>
        <p:spPr>
          <a:xfrm>
            <a:off x="3278550" y="4256325"/>
            <a:ext cx="2586900" cy="461700"/>
          </a:xfrm>
          <a:prstGeom prst="rect">
            <a:avLst/>
          </a:prstGeom>
          <a:noFill/>
          <a:ln cap="flat" cmpd="sng" w="38100">
            <a:solidFill>
              <a:srgbClr val="F0318B"/>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lt1"/>
                </a:solidFill>
                <a:latin typeface="Rubik"/>
                <a:ea typeface="Rubik"/>
                <a:cs typeface="Rubik"/>
                <a:sym typeface="Rubik"/>
              </a:rPr>
              <a:t>Circuit Level Gateway</a:t>
            </a:r>
            <a:endParaRPr/>
          </a:p>
        </p:txBody>
      </p:sp>
      <p:sp>
        <p:nvSpPr>
          <p:cNvPr id="375" name="Google Shape;375;p54"/>
          <p:cNvSpPr txBox="1"/>
          <p:nvPr/>
        </p:nvSpPr>
        <p:spPr>
          <a:xfrm>
            <a:off x="6619925" y="3794625"/>
            <a:ext cx="1830300" cy="461700"/>
          </a:xfrm>
          <a:prstGeom prst="rect">
            <a:avLst/>
          </a:prstGeom>
          <a:noFill/>
          <a:ln cap="flat" cmpd="sng" w="38100">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ubik"/>
                <a:ea typeface="Rubik"/>
                <a:cs typeface="Rubik"/>
                <a:sym typeface="Rubik"/>
              </a:rPr>
              <a:t>Proxy Service</a:t>
            </a:r>
            <a:endParaRPr/>
          </a:p>
        </p:txBody>
      </p:sp>
      <p:cxnSp>
        <p:nvCxnSpPr>
          <p:cNvPr id="376" name="Google Shape;376;p54"/>
          <p:cNvCxnSpPr>
            <a:endCxn id="367" idx="1"/>
          </p:cNvCxnSpPr>
          <p:nvPr/>
        </p:nvCxnSpPr>
        <p:spPr>
          <a:xfrm>
            <a:off x="1612134" y="1203856"/>
            <a:ext cx="2373000" cy="1027800"/>
          </a:xfrm>
          <a:prstGeom prst="curvedConnector2">
            <a:avLst/>
          </a:prstGeom>
          <a:noFill/>
          <a:ln cap="flat" cmpd="sng" w="28575">
            <a:solidFill>
              <a:schemeClr val="lt1"/>
            </a:solidFill>
            <a:prstDash val="solid"/>
            <a:round/>
            <a:headEnd len="med" w="med" type="none"/>
            <a:tailEnd len="med" w="med" type="none"/>
          </a:ln>
        </p:spPr>
      </p:cxnSp>
      <p:cxnSp>
        <p:nvCxnSpPr>
          <p:cNvPr id="377" name="Google Shape;377;p54"/>
          <p:cNvCxnSpPr>
            <a:endCxn id="367" idx="0"/>
          </p:cNvCxnSpPr>
          <p:nvPr/>
        </p:nvCxnSpPr>
        <p:spPr>
          <a:xfrm flipH="1">
            <a:off x="4573800" y="1454538"/>
            <a:ext cx="3600" cy="581700"/>
          </a:xfrm>
          <a:prstGeom prst="straightConnector1">
            <a:avLst/>
          </a:prstGeom>
          <a:noFill/>
          <a:ln cap="flat" cmpd="sng" w="28575">
            <a:solidFill>
              <a:schemeClr val="lt1"/>
            </a:solidFill>
            <a:prstDash val="solid"/>
            <a:round/>
            <a:headEnd len="med" w="med" type="none"/>
            <a:tailEnd len="med" w="med" type="none"/>
          </a:ln>
        </p:spPr>
      </p:cxnSp>
      <p:cxnSp>
        <p:nvCxnSpPr>
          <p:cNvPr id="378" name="Google Shape;378;p54"/>
          <p:cNvCxnSpPr>
            <a:stCxn id="367" idx="4"/>
            <a:endCxn id="374" idx="0"/>
          </p:cNvCxnSpPr>
          <p:nvPr/>
        </p:nvCxnSpPr>
        <p:spPr>
          <a:xfrm flipH="1">
            <a:off x="4572000" y="3370638"/>
            <a:ext cx="1800" cy="885600"/>
          </a:xfrm>
          <a:prstGeom prst="straightConnector1">
            <a:avLst/>
          </a:prstGeom>
          <a:noFill/>
          <a:ln cap="flat" cmpd="sng" w="28575">
            <a:solidFill>
              <a:schemeClr val="lt1"/>
            </a:solidFill>
            <a:prstDash val="solid"/>
            <a:round/>
            <a:headEnd len="med" w="med" type="none"/>
            <a:tailEnd len="med" w="med" type="none"/>
          </a:ln>
        </p:spPr>
      </p:cxnSp>
      <p:cxnSp>
        <p:nvCxnSpPr>
          <p:cNvPr id="379" name="Google Shape;379;p54"/>
          <p:cNvCxnSpPr>
            <a:endCxn id="372" idx="3"/>
          </p:cNvCxnSpPr>
          <p:nvPr/>
        </p:nvCxnSpPr>
        <p:spPr>
          <a:xfrm flipH="1">
            <a:off x="1815575" y="2399625"/>
            <a:ext cx="1927500" cy="94500"/>
          </a:xfrm>
          <a:prstGeom prst="straightConnector1">
            <a:avLst/>
          </a:prstGeom>
          <a:noFill/>
          <a:ln cap="flat" cmpd="sng" w="28575">
            <a:solidFill>
              <a:schemeClr val="lt1"/>
            </a:solidFill>
            <a:prstDash val="solid"/>
            <a:round/>
            <a:headEnd len="med" w="med" type="none"/>
            <a:tailEnd len="med" w="med" type="none"/>
          </a:ln>
        </p:spPr>
      </p:cxnSp>
      <p:cxnSp>
        <p:nvCxnSpPr>
          <p:cNvPr id="380" name="Google Shape;380;p54"/>
          <p:cNvCxnSpPr>
            <a:endCxn id="371" idx="1"/>
          </p:cNvCxnSpPr>
          <p:nvPr/>
        </p:nvCxnSpPr>
        <p:spPr>
          <a:xfrm>
            <a:off x="5419475" y="2433825"/>
            <a:ext cx="1448400" cy="60300"/>
          </a:xfrm>
          <a:prstGeom prst="straightConnector1">
            <a:avLst/>
          </a:prstGeom>
          <a:noFill/>
          <a:ln cap="flat" cmpd="sng" w="28575">
            <a:solidFill>
              <a:schemeClr val="lt1"/>
            </a:solidFill>
            <a:prstDash val="solid"/>
            <a:round/>
            <a:headEnd len="med" w="med" type="none"/>
            <a:tailEnd len="med" w="med" type="none"/>
          </a:ln>
        </p:spPr>
      </p:cxnSp>
      <p:cxnSp>
        <p:nvCxnSpPr>
          <p:cNvPr id="381" name="Google Shape;381;p54"/>
          <p:cNvCxnSpPr>
            <a:stCxn id="367" idx="7"/>
            <a:endCxn id="370" idx="2"/>
          </p:cNvCxnSpPr>
          <p:nvPr/>
        </p:nvCxnSpPr>
        <p:spPr>
          <a:xfrm rot="-5400000">
            <a:off x="5711316" y="601606"/>
            <a:ext cx="1081200" cy="2178900"/>
          </a:xfrm>
          <a:prstGeom prst="curvedConnector3">
            <a:avLst>
              <a:gd fmla="val 59033" name="adj1"/>
            </a:avLst>
          </a:prstGeom>
          <a:noFill/>
          <a:ln cap="flat" cmpd="sng" w="28575">
            <a:solidFill>
              <a:schemeClr val="lt1"/>
            </a:solidFill>
            <a:prstDash val="solid"/>
            <a:round/>
            <a:headEnd len="med" w="med" type="none"/>
            <a:tailEnd len="med" w="med" type="none"/>
          </a:ln>
        </p:spPr>
      </p:cxnSp>
      <p:cxnSp>
        <p:nvCxnSpPr>
          <p:cNvPr id="382" name="Google Shape;382;p54"/>
          <p:cNvCxnSpPr>
            <a:stCxn id="367" idx="2"/>
            <a:endCxn id="373" idx="0"/>
          </p:cNvCxnSpPr>
          <p:nvPr/>
        </p:nvCxnSpPr>
        <p:spPr>
          <a:xfrm flipH="1">
            <a:off x="1338000" y="2703438"/>
            <a:ext cx="2403300" cy="1091100"/>
          </a:xfrm>
          <a:prstGeom prst="curvedConnector2">
            <a:avLst/>
          </a:prstGeom>
          <a:noFill/>
          <a:ln cap="flat" cmpd="sng" w="28575">
            <a:solidFill>
              <a:schemeClr val="lt1"/>
            </a:solidFill>
            <a:prstDash val="solid"/>
            <a:round/>
            <a:headEnd len="med" w="med" type="none"/>
            <a:tailEnd len="med" w="med" type="none"/>
          </a:ln>
        </p:spPr>
      </p:cxnSp>
      <p:cxnSp>
        <p:nvCxnSpPr>
          <p:cNvPr id="383" name="Google Shape;383;p54"/>
          <p:cNvCxnSpPr>
            <a:stCxn id="367" idx="6"/>
            <a:endCxn id="375" idx="0"/>
          </p:cNvCxnSpPr>
          <p:nvPr/>
        </p:nvCxnSpPr>
        <p:spPr>
          <a:xfrm>
            <a:off x="5406300" y="2703438"/>
            <a:ext cx="2128800" cy="1091100"/>
          </a:xfrm>
          <a:prstGeom prst="curvedConnector2">
            <a:avLst/>
          </a:prstGeom>
          <a:noFill/>
          <a:ln cap="flat" cmpd="sng" w="28575">
            <a:solidFill>
              <a:schemeClr val="lt1"/>
            </a:solidFill>
            <a:prstDash val="solid"/>
            <a:round/>
            <a:headEnd len="med" w="med" type="none"/>
            <a:tailEnd len="med" w="med" type="none"/>
          </a:ln>
        </p:spPr>
      </p:cxnSp>
      <p:sp>
        <p:nvSpPr>
          <p:cNvPr id="384" name="Google Shape;384;p54"/>
          <p:cNvSpPr txBox="1"/>
          <p:nvPr/>
        </p:nvSpPr>
        <p:spPr>
          <a:xfrm>
            <a:off x="3027300" y="95800"/>
            <a:ext cx="30894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FFFF"/>
                </a:solidFill>
                <a:latin typeface="Rubik"/>
                <a:ea typeface="Rubik"/>
                <a:cs typeface="Rubik"/>
                <a:sym typeface="Rubik"/>
              </a:rPr>
              <a:t>TYPES OF FIREWALL</a:t>
            </a:r>
            <a:endParaRPr sz="2300">
              <a:solidFill>
                <a:srgbClr val="00FFFF"/>
              </a:solidFill>
              <a:latin typeface="Rubik"/>
              <a:ea typeface="Rubik"/>
              <a:cs typeface="Rubik"/>
              <a:sym typeface="Rubi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55"/>
          <p:cNvSpPr txBox="1"/>
          <p:nvPr/>
        </p:nvSpPr>
        <p:spPr>
          <a:xfrm>
            <a:off x="448325" y="164200"/>
            <a:ext cx="4744500" cy="69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FFFF"/>
                </a:solidFill>
                <a:latin typeface="Rubik"/>
                <a:ea typeface="Rubik"/>
                <a:cs typeface="Rubik"/>
                <a:sym typeface="Rubik"/>
              </a:rPr>
              <a:t>Packet Filtering Firewall</a:t>
            </a:r>
            <a:endParaRPr sz="3000">
              <a:solidFill>
                <a:srgbClr val="00FFFF"/>
              </a:solidFill>
              <a:latin typeface="Rubik"/>
              <a:ea typeface="Rubik"/>
              <a:cs typeface="Rubik"/>
              <a:sym typeface="Rubik"/>
            </a:endParaRPr>
          </a:p>
        </p:txBody>
      </p:sp>
      <p:pic>
        <p:nvPicPr>
          <p:cNvPr id="390" name="Google Shape;390;p55"/>
          <p:cNvPicPr preferRelativeResize="0"/>
          <p:nvPr/>
        </p:nvPicPr>
        <p:blipFill>
          <a:blip r:embed="rId4">
            <a:alphaModFix/>
          </a:blip>
          <a:stretch>
            <a:fillRect/>
          </a:stretch>
        </p:blipFill>
        <p:spPr>
          <a:xfrm>
            <a:off x="483125" y="948025"/>
            <a:ext cx="3841526" cy="2082900"/>
          </a:xfrm>
          <a:prstGeom prst="rect">
            <a:avLst/>
          </a:prstGeom>
          <a:noFill/>
          <a:ln>
            <a:noFill/>
          </a:ln>
        </p:spPr>
      </p:pic>
      <p:sp>
        <p:nvSpPr>
          <p:cNvPr id="391" name="Google Shape;391;p55"/>
          <p:cNvSpPr txBox="1"/>
          <p:nvPr/>
        </p:nvSpPr>
        <p:spPr>
          <a:xfrm>
            <a:off x="5097900" y="4637350"/>
            <a:ext cx="37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latin typeface="Rubik"/>
                <a:ea typeface="Rubik"/>
                <a:cs typeface="Rubik"/>
                <a:sym typeface="Rubik"/>
                <a:hlinkClick r:id="rId5"/>
              </a:rPr>
              <a:t>GeeksForGeeks</a:t>
            </a:r>
            <a:r>
              <a:rPr lang="en">
                <a:solidFill>
                  <a:schemeClr val="lt1"/>
                </a:solidFill>
              </a:rPr>
              <a:t>,</a:t>
            </a:r>
            <a:r>
              <a:rPr lang="en"/>
              <a:t> </a:t>
            </a:r>
            <a:r>
              <a:rPr lang="en" u="sng">
                <a:solidFill>
                  <a:schemeClr val="hlink"/>
                </a:solidFill>
                <a:hlinkClick r:id="rId6"/>
              </a:rPr>
              <a:t>Transtutors</a:t>
            </a:r>
            <a:endParaRPr/>
          </a:p>
        </p:txBody>
      </p:sp>
      <p:sp>
        <p:nvSpPr>
          <p:cNvPr id="392" name="Google Shape;392;p55"/>
          <p:cNvSpPr txBox="1"/>
          <p:nvPr/>
        </p:nvSpPr>
        <p:spPr>
          <a:xfrm>
            <a:off x="4895025" y="1111950"/>
            <a:ext cx="3512700" cy="14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 </a:t>
            </a:r>
            <a:r>
              <a:rPr lang="en" sz="2000">
                <a:solidFill>
                  <a:schemeClr val="lt1"/>
                </a:solidFill>
                <a:latin typeface="Rubik"/>
                <a:ea typeface="Rubik"/>
                <a:cs typeface="Rubik"/>
                <a:sym typeface="Rubik"/>
              </a:rPr>
              <a:t>A packet filtering firewall </a:t>
            </a:r>
            <a:r>
              <a:rPr lang="en" sz="2000">
                <a:solidFill>
                  <a:srgbClr val="FF9900"/>
                </a:solidFill>
                <a:latin typeface="Rubik"/>
                <a:ea typeface="Rubik"/>
                <a:cs typeface="Rubik"/>
                <a:sym typeface="Rubik"/>
              </a:rPr>
              <a:t>selectively allows or denies</a:t>
            </a:r>
            <a:r>
              <a:rPr lang="en" sz="2000">
                <a:solidFill>
                  <a:schemeClr val="lt1"/>
                </a:solidFill>
                <a:latin typeface="Rubik"/>
                <a:ea typeface="Rubik"/>
                <a:cs typeface="Rubik"/>
                <a:sym typeface="Rubik"/>
              </a:rPr>
              <a:t> network traffic based on predefined rules or criteria.</a:t>
            </a:r>
            <a:endParaRPr sz="2000">
              <a:solidFill>
                <a:schemeClr val="lt1"/>
              </a:solidFill>
              <a:latin typeface="Rubik"/>
              <a:ea typeface="Rubik"/>
              <a:cs typeface="Rubik"/>
              <a:sym typeface="Rubik"/>
            </a:endParaRPr>
          </a:p>
        </p:txBody>
      </p:sp>
      <p:pic>
        <p:nvPicPr>
          <p:cNvPr id="393" name="Google Shape;393;p55"/>
          <p:cNvPicPr preferRelativeResize="0"/>
          <p:nvPr/>
        </p:nvPicPr>
        <p:blipFill>
          <a:blip r:embed="rId7">
            <a:alphaModFix/>
          </a:blip>
          <a:stretch>
            <a:fillRect/>
          </a:stretch>
        </p:blipFill>
        <p:spPr>
          <a:xfrm>
            <a:off x="4572000" y="3030925"/>
            <a:ext cx="4405419" cy="1663650"/>
          </a:xfrm>
          <a:prstGeom prst="rect">
            <a:avLst/>
          </a:prstGeom>
          <a:noFill/>
          <a:ln>
            <a:noFill/>
          </a:ln>
        </p:spPr>
      </p:pic>
      <p:sp>
        <p:nvSpPr>
          <p:cNvPr id="394" name="Google Shape;394;p55"/>
          <p:cNvSpPr txBox="1"/>
          <p:nvPr/>
        </p:nvSpPr>
        <p:spPr>
          <a:xfrm>
            <a:off x="448325" y="3295950"/>
            <a:ext cx="3956100" cy="13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Rubik"/>
                <a:ea typeface="Rubik"/>
                <a:cs typeface="Rubik"/>
                <a:sym typeface="Rubik"/>
              </a:rPr>
              <a:t>Packet filtering firewall maintains a </a:t>
            </a:r>
            <a:r>
              <a:rPr lang="en" sz="2000">
                <a:solidFill>
                  <a:srgbClr val="FF9900"/>
                </a:solidFill>
                <a:latin typeface="Rubik"/>
                <a:ea typeface="Rubik"/>
                <a:cs typeface="Rubik"/>
                <a:sym typeface="Rubik"/>
              </a:rPr>
              <a:t>filtering table</a:t>
            </a:r>
            <a:r>
              <a:rPr lang="en" sz="2000">
                <a:solidFill>
                  <a:schemeClr val="lt1"/>
                </a:solidFill>
                <a:latin typeface="Rubik"/>
                <a:ea typeface="Rubik"/>
                <a:cs typeface="Rubik"/>
                <a:sym typeface="Rubik"/>
              </a:rPr>
              <a:t> that decides whether the packet will be forwarded or discarded.</a:t>
            </a:r>
            <a:endParaRPr sz="2000">
              <a:solidFill>
                <a:schemeClr val="lt1"/>
              </a:solidFill>
              <a:latin typeface="Rubik"/>
              <a:ea typeface="Rubik"/>
              <a:cs typeface="Rubik"/>
              <a:sym typeface="Rubi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56"/>
          <p:cNvSpPr txBox="1"/>
          <p:nvPr/>
        </p:nvSpPr>
        <p:spPr>
          <a:xfrm>
            <a:off x="526875" y="232650"/>
            <a:ext cx="5348700" cy="69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FFFF"/>
                </a:solidFill>
                <a:latin typeface="Rubik"/>
                <a:ea typeface="Rubik"/>
                <a:cs typeface="Rubik"/>
                <a:sym typeface="Rubik"/>
              </a:rPr>
              <a:t>Stateful Inspection</a:t>
            </a:r>
            <a:r>
              <a:rPr lang="en" sz="3000">
                <a:solidFill>
                  <a:srgbClr val="00FFFF"/>
                </a:solidFill>
                <a:latin typeface="Rubik"/>
                <a:ea typeface="Rubik"/>
                <a:cs typeface="Rubik"/>
                <a:sym typeface="Rubik"/>
              </a:rPr>
              <a:t> Firewall</a:t>
            </a:r>
            <a:endParaRPr sz="3000">
              <a:solidFill>
                <a:srgbClr val="00FFFF"/>
              </a:solidFill>
              <a:latin typeface="Rubik"/>
              <a:ea typeface="Rubik"/>
              <a:cs typeface="Rubik"/>
              <a:sym typeface="Rubik"/>
            </a:endParaRPr>
          </a:p>
        </p:txBody>
      </p:sp>
      <p:pic>
        <p:nvPicPr>
          <p:cNvPr id="400" name="Google Shape;400;p56"/>
          <p:cNvPicPr preferRelativeResize="0"/>
          <p:nvPr/>
        </p:nvPicPr>
        <p:blipFill>
          <a:blip r:embed="rId4">
            <a:alphaModFix/>
          </a:blip>
          <a:stretch>
            <a:fillRect/>
          </a:stretch>
        </p:blipFill>
        <p:spPr>
          <a:xfrm>
            <a:off x="5008950" y="1122225"/>
            <a:ext cx="3489825" cy="2794125"/>
          </a:xfrm>
          <a:prstGeom prst="rect">
            <a:avLst/>
          </a:prstGeom>
          <a:noFill/>
          <a:ln>
            <a:noFill/>
          </a:ln>
        </p:spPr>
      </p:pic>
      <p:sp>
        <p:nvSpPr>
          <p:cNvPr id="401" name="Google Shape;401;p56"/>
          <p:cNvSpPr txBox="1"/>
          <p:nvPr/>
        </p:nvSpPr>
        <p:spPr>
          <a:xfrm>
            <a:off x="458475" y="1122225"/>
            <a:ext cx="4379400" cy="366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 A stateful inspection firewall monitors the </a:t>
            </a:r>
            <a:r>
              <a:rPr lang="en" sz="1800">
                <a:solidFill>
                  <a:srgbClr val="FF9900"/>
                </a:solidFill>
                <a:latin typeface="Rubik"/>
                <a:ea typeface="Rubik"/>
                <a:cs typeface="Rubik"/>
                <a:sym typeface="Rubik"/>
              </a:rPr>
              <a:t>state of active connections</a:t>
            </a:r>
            <a:r>
              <a:rPr lang="en" sz="1800">
                <a:solidFill>
                  <a:schemeClr val="lt1"/>
                </a:solidFill>
                <a:latin typeface="Rubik"/>
                <a:ea typeface="Rubik"/>
                <a:cs typeface="Rubik"/>
                <a:sym typeface="Rubik"/>
              </a:rPr>
              <a:t> to make decisions on allowing or denying network traffic.</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For example, the firewall captures the </a:t>
            </a:r>
            <a:r>
              <a:rPr lang="en" sz="1800">
                <a:solidFill>
                  <a:srgbClr val="FF9900"/>
                </a:solidFill>
                <a:latin typeface="Rubik"/>
                <a:ea typeface="Rubik"/>
                <a:cs typeface="Rubik"/>
                <a:sym typeface="Rubik"/>
              </a:rPr>
              <a:t>packet’s state</a:t>
            </a:r>
            <a:r>
              <a:rPr lang="en" sz="1800">
                <a:solidFill>
                  <a:schemeClr val="lt1"/>
                </a:solidFill>
                <a:latin typeface="Rubik"/>
                <a:ea typeface="Rubik"/>
                <a:cs typeface="Rubik"/>
                <a:sym typeface="Rubik"/>
              </a:rPr>
              <a:t> and context information and </a:t>
            </a:r>
            <a:r>
              <a:rPr lang="en" sz="1800">
                <a:solidFill>
                  <a:srgbClr val="FF9900"/>
                </a:solidFill>
                <a:latin typeface="Rubik"/>
                <a:ea typeface="Rubik"/>
                <a:cs typeface="Rubik"/>
                <a:sym typeface="Rubik"/>
              </a:rPr>
              <a:t>compares it to the previous session data</a:t>
            </a:r>
            <a:r>
              <a:rPr lang="en" sz="1800">
                <a:solidFill>
                  <a:schemeClr val="lt1"/>
                </a:solidFill>
                <a:latin typeface="Rubik"/>
                <a:ea typeface="Rubik"/>
                <a:cs typeface="Rubik"/>
                <a:sym typeface="Rubik"/>
              </a:rPr>
              <a:t>, if the entry exists it allows the packet. Otherwise, the packet goes through some policy checks to enter into the firewall.</a:t>
            </a:r>
            <a:endParaRPr sz="1800">
              <a:solidFill>
                <a:schemeClr val="lt1"/>
              </a:solidFill>
              <a:latin typeface="Rubik"/>
              <a:ea typeface="Rubik"/>
              <a:cs typeface="Rubik"/>
              <a:sym typeface="Rubik"/>
            </a:endParaRPr>
          </a:p>
        </p:txBody>
      </p:sp>
      <p:sp>
        <p:nvSpPr>
          <p:cNvPr id="402" name="Google Shape;402;p56"/>
          <p:cNvSpPr txBox="1"/>
          <p:nvPr/>
        </p:nvSpPr>
        <p:spPr>
          <a:xfrm>
            <a:off x="5385275" y="4383950"/>
            <a:ext cx="28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rPr>
              <a:t>Image source: </a:t>
            </a:r>
            <a:r>
              <a:rPr i="1" lang="en" u="sng">
                <a:solidFill>
                  <a:schemeClr val="hlink"/>
                </a:solidFill>
                <a:hlinkClick r:id="rId5"/>
              </a:rPr>
              <a:t>GeeksForGeeks</a:t>
            </a:r>
            <a:endParaRPr i="1">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57"/>
          <p:cNvSpPr txBox="1"/>
          <p:nvPr/>
        </p:nvSpPr>
        <p:spPr>
          <a:xfrm>
            <a:off x="298775" y="278275"/>
            <a:ext cx="4847100" cy="69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FFFF"/>
                </a:solidFill>
                <a:latin typeface="Rubik"/>
                <a:ea typeface="Rubik"/>
                <a:cs typeface="Rubik"/>
                <a:sym typeface="Rubik"/>
              </a:rPr>
              <a:t>Web Application Firewall</a:t>
            </a:r>
            <a:endParaRPr sz="3000">
              <a:solidFill>
                <a:srgbClr val="00FFFF"/>
              </a:solidFill>
              <a:latin typeface="Rubik"/>
              <a:ea typeface="Rubik"/>
              <a:cs typeface="Rubik"/>
              <a:sym typeface="Rubik"/>
            </a:endParaRPr>
          </a:p>
        </p:txBody>
      </p:sp>
      <p:pic>
        <p:nvPicPr>
          <p:cNvPr id="408" name="Google Shape;408;p57"/>
          <p:cNvPicPr preferRelativeResize="0"/>
          <p:nvPr/>
        </p:nvPicPr>
        <p:blipFill>
          <a:blip r:embed="rId4">
            <a:alphaModFix/>
          </a:blip>
          <a:stretch>
            <a:fillRect/>
          </a:stretch>
        </p:blipFill>
        <p:spPr>
          <a:xfrm>
            <a:off x="298775" y="1206225"/>
            <a:ext cx="4514850" cy="2533650"/>
          </a:xfrm>
          <a:prstGeom prst="rect">
            <a:avLst/>
          </a:prstGeom>
          <a:noFill/>
          <a:ln>
            <a:noFill/>
          </a:ln>
        </p:spPr>
      </p:pic>
      <p:sp>
        <p:nvSpPr>
          <p:cNvPr id="409" name="Google Shape;409;p57"/>
          <p:cNvSpPr txBox="1"/>
          <p:nvPr/>
        </p:nvSpPr>
        <p:spPr>
          <a:xfrm>
            <a:off x="5145875" y="876450"/>
            <a:ext cx="3672300" cy="373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Web Application Firewall is a </a:t>
            </a:r>
            <a:r>
              <a:rPr lang="en" sz="1800">
                <a:solidFill>
                  <a:srgbClr val="FF9900"/>
                </a:solidFill>
                <a:latin typeface="Rubik"/>
                <a:ea typeface="Rubik"/>
                <a:cs typeface="Rubik"/>
                <a:sym typeface="Rubik"/>
              </a:rPr>
              <a:t>protocol layer seven</a:t>
            </a:r>
            <a:r>
              <a:rPr lang="en" sz="1800">
                <a:solidFill>
                  <a:schemeClr val="lt1"/>
                </a:solidFill>
                <a:latin typeface="Rubik"/>
                <a:ea typeface="Rubik"/>
                <a:cs typeface="Rubik"/>
                <a:sym typeface="Rubik"/>
              </a:rPr>
              <a:t> defence.</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It monitors, filters and controls network traffic based on specific applications or protocols.</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The clients are passed onto the WAF </a:t>
            </a:r>
            <a:r>
              <a:rPr lang="en" sz="1800">
                <a:solidFill>
                  <a:srgbClr val="FF9900"/>
                </a:solidFill>
                <a:latin typeface="Rubik"/>
                <a:ea typeface="Rubik"/>
                <a:cs typeface="Rubik"/>
                <a:sym typeface="Rubik"/>
              </a:rPr>
              <a:t>before reaching the server</a:t>
            </a:r>
            <a:r>
              <a:rPr lang="en" sz="1800">
                <a:solidFill>
                  <a:schemeClr val="lt1"/>
                </a:solidFill>
                <a:latin typeface="Rubik"/>
                <a:ea typeface="Rubik"/>
                <a:cs typeface="Rubik"/>
                <a:sym typeface="Rubik"/>
              </a:rPr>
              <a:t> in order to prevent the server from any attacks.</a:t>
            </a:r>
            <a:endParaRPr sz="1800">
              <a:solidFill>
                <a:schemeClr val="lt1"/>
              </a:solidFill>
              <a:latin typeface="Rubik"/>
              <a:ea typeface="Rubik"/>
              <a:cs typeface="Rubik"/>
              <a:sym typeface="Rubik"/>
            </a:endParaRPr>
          </a:p>
        </p:txBody>
      </p:sp>
      <p:sp>
        <p:nvSpPr>
          <p:cNvPr id="410" name="Google Shape;410;p57"/>
          <p:cNvSpPr txBox="1"/>
          <p:nvPr/>
        </p:nvSpPr>
        <p:spPr>
          <a:xfrm>
            <a:off x="891825" y="3893525"/>
            <a:ext cx="2691600" cy="3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1"/>
                </a:solidFill>
              </a:rPr>
              <a:t>Image source: </a:t>
            </a:r>
            <a:r>
              <a:rPr i="1" lang="en" u="sng">
                <a:solidFill>
                  <a:schemeClr val="hlink"/>
                </a:solidFill>
                <a:hlinkClick r:id="rId5"/>
              </a:rPr>
              <a:t>Patchstack</a:t>
            </a:r>
            <a:endParaRPr i="1">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58"/>
          <p:cNvSpPr txBox="1"/>
          <p:nvPr/>
        </p:nvSpPr>
        <p:spPr>
          <a:xfrm>
            <a:off x="435650" y="312500"/>
            <a:ext cx="4630200" cy="69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FFFF"/>
                </a:solidFill>
                <a:latin typeface="Rubik"/>
                <a:ea typeface="Rubik"/>
                <a:cs typeface="Rubik"/>
                <a:sym typeface="Rubik"/>
              </a:rPr>
              <a:t>Next Generation Firewall</a:t>
            </a:r>
            <a:endParaRPr sz="3000">
              <a:solidFill>
                <a:srgbClr val="00FFFF"/>
              </a:solidFill>
              <a:latin typeface="Rubik"/>
              <a:ea typeface="Rubik"/>
              <a:cs typeface="Rubik"/>
              <a:sym typeface="Rubik"/>
            </a:endParaRPr>
          </a:p>
        </p:txBody>
      </p:sp>
      <p:pic>
        <p:nvPicPr>
          <p:cNvPr id="416" name="Google Shape;416;p58"/>
          <p:cNvPicPr preferRelativeResize="0"/>
          <p:nvPr/>
        </p:nvPicPr>
        <p:blipFill>
          <a:blip r:embed="rId4">
            <a:alphaModFix/>
          </a:blip>
          <a:stretch>
            <a:fillRect/>
          </a:stretch>
        </p:blipFill>
        <p:spPr>
          <a:xfrm>
            <a:off x="5305450" y="1559750"/>
            <a:ext cx="3447250" cy="2550476"/>
          </a:xfrm>
          <a:prstGeom prst="rect">
            <a:avLst/>
          </a:prstGeom>
          <a:noFill/>
          <a:ln>
            <a:noFill/>
          </a:ln>
        </p:spPr>
      </p:pic>
      <p:sp>
        <p:nvSpPr>
          <p:cNvPr id="417" name="Google Shape;417;p58"/>
          <p:cNvSpPr txBox="1"/>
          <p:nvPr/>
        </p:nvSpPr>
        <p:spPr>
          <a:xfrm>
            <a:off x="6252050" y="4235800"/>
            <a:ext cx="19161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1"/>
                </a:solidFill>
              </a:rPr>
              <a:t>Image source: </a:t>
            </a:r>
            <a:r>
              <a:rPr i="1" lang="en" u="sng">
                <a:solidFill>
                  <a:schemeClr val="hlink"/>
                </a:solidFill>
                <a:hlinkClick r:id="rId5"/>
              </a:rPr>
              <a:t>GDT</a:t>
            </a:r>
            <a:endParaRPr i="1">
              <a:solidFill>
                <a:schemeClr val="lt1"/>
              </a:solidFill>
            </a:endParaRPr>
          </a:p>
        </p:txBody>
      </p:sp>
      <p:sp>
        <p:nvSpPr>
          <p:cNvPr id="418" name="Google Shape;418;p58"/>
          <p:cNvSpPr txBox="1"/>
          <p:nvPr/>
        </p:nvSpPr>
        <p:spPr>
          <a:xfrm>
            <a:off x="572450" y="1130088"/>
            <a:ext cx="4356600" cy="3409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The traditional firewall allows or restrict </a:t>
            </a:r>
            <a:r>
              <a:rPr lang="en" sz="1800">
                <a:solidFill>
                  <a:schemeClr val="lt1"/>
                </a:solidFill>
                <a:latin typeface="Rubik"/>
                <a:ea typeface="Rubik"/>
                <a:cs typeface="Rubik"/>
                <a:sym typeface="Rubik"/>
              </a:rPr>
              <a:t>traffic according to the </a:t>
            </a:r>
            <a:r>
              <a:rPr lang="en" sz="1800">
                <a:solidFill>
                  <a:srgbClr val="FF9900"/>
                </a:solidFill>
                <a:latin typeface="Rubik"/>
                <a:ea typeface="Rubik"/>
                <a:cs typeface="Rubik"/>
                <a:sym typeface="Rubik"/>
              </a:rPr>
              <a:t>rules specified by the administrator</a:t>
            </a:r>
            <a:r>
              <a:rPr lang="en" sz="1800">
                <a:solidFill>
                  <a:schemeClr val="lt1"/>
                </a:solidFill>
                <a:latin typeface="Rubik"/>
                <a:ea typeface="Rubik"/>
                <a:cs typeface="Rubik"/>
                <a:sym typeface="Rubik"/>
              </a:rPr>
              <a:t>.</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Along with the traditional firewall capabilities, </a:t>
            </a:r>
            <a:r>
              <a:rPr lang="en" sz="1800">
                <a:solidFill>
                  <a:srgbClr val="FF9900"/>
                </a:solidFill>
                <a:latin typeface="Rubik"/>
                <a:ea typeface="Rubik"/>
                <a:cs typeface="Rubik"/>
                <a:sym typeface="Rubik"/>
              </a:rPr>
              <a:t>NGFW also provides advanced security features</a:t>
            </a:r>
            <a:r>
              <a:rPr lang="en" sz="1800">
                <a:solidFill>
                  <a:schemeClr val="lt1"/>
                </a:solidFill>
                <a:latin typeface="Rubik"/>
                <a:ea typeface="Rubik"/>
                <a:cs typeface="Rubik"/>
                <a:sym typeface="Rubik"/>
              </a:rPr>
              <a:t> such as deep packet inspection, intrusion prevention offering etc… enhancing protection against modern threats.</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59"/>
          <p:cNvSpPr txBox="1"/>
          <p:nvPr/>
        </p:nvSpPr>
        <p:spPr>
          <a:xfrm>
            <a:off x="526875" y="346700"/>
            <a:ext cx="4242600" cy="69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FFFF"/>
                </a:solidFill>
                <a:latin typeface="Rubik"/>
                <a:ea typeface="Rubik"/>
                <a:cs typeface="Rubik"/>
                <a:sym typeface="Rubik"/>
              </a:rPr>
              <a:t>Proxy Service</a:t>
            </a:r>
            <a:r>
              <a:rPr lang="en" sz="3000">
                <a:solidFill>
                  <a:srgbClr val="00FFFF"/>
                </a:solidFill>
                <a:latin typeface="Rubik"/>
                <a:ea typeface="Rubik"/>
                <a:cs typeface="Rubik"/>
                <a:sym typeface="Rubik"/>
              </a:rPr>
              <a:t> Firewall</a:t>
            </a:r>
            <a:endParaRPr sz="3000">
              <a:solidFill>
                <a:srgbClr val="00FFFF"/>
              </a:solidFill>
              <a:latin typeface="Rubik"/>
              <a:ea typeface="Rubik"/>
              <a:cs typeface="Rubik"/>
              <a:sym typeface="Rubik"/>
            </a:endParaRPr>
          </a:p>
        </p:txBody>
      </p:sp>
      <p:pic>
        <p:nvPicPr>
          <p:cNvPr id="424" name="Google Shape;424;p59"/>
          <p:cNvPicPr preferRelativeResize="0"/>
          <p:nvPr/>
        </p:nvPicPr>
        <p:blipFill rotWithShape="1">
          <a:blip r:embed="rId4">
            <a:alphaModFix/>
          </a:blip>
          <a:srcRect b="17143" l="0" r="0" t="0"/>
          <a:stretch/>
        </p:blipFill>
        <p:spPr>
          <a:xfrm>
            <a:off x="289250" y="1343075"/>
            <a:ext cx="4388925" cy="2231150"/>
          </a:xfrm>
          <a:prstGeom prst="rect">
            <a:avLst/>
          </a:prstGeom>
          <a:noFill/>
          <a:ln>
            <a:noFill/>
          </a:ln>
        </p:spPr>
      </p:pic>
      <p:sp>
        <p:nvSpPr>
          <p:cNvPr id="425" name="Google Shape;425;p59"/>
          <p:cNvSpPr txBox="1"/>
          <p:nvPr/>
        </p:nvSpPr>
        <p:spPr>
          <a:xfrm>
            <a:off x="1382325" y="3676875"/>
            <a:ext cx="25317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1"/>
                </a:solidFill>
              </a:rPr>
              <a:t>Image source: </a:t>
            </a:r>
            <a:r>
              <a:rPr i="1" lang="en" u="sng">
                <a:solidFill>
                  <a:schemeClr val="hlink"/>
                </a:solidFill>
                <a:hlinkClick r:id="rId5"/>
              </a:rPr>
              <a:t>Zenarmor</a:t>
            </a:r>
            <a:endParaRPr i="1">
              <a:solidFill>
                <a:schemeClr val="lt1"/>
              </a:solidFill>
            </a:endParaRPr>
          </a:p>
        </p:txBody>
      </p:sp>
      <p:sp>
        <p:nvSpPr>
          <p:cNvPr id="426" name="Google Shape;426;p59"/>
          <p:cNvSpPr txBox="1"/>
          <p:nvPr/>
        </p:nvSpPr>
        <p:spPr>
          <a:xfrm>
            <a:off x="4929075" y="541500"/>
            <a:ext cx="4060200" cy="3705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The proxy service firewall acts as an </a:t>
            </a:r>
            <a:r>
              <a:rPr lang="en" sz="1600">
                <a:solidFill>
                  <a:srgbClr val="FF9900"/>
                </a:solidFill>
                <a:latin typeface="Rubik"/>
                <a:ea typeface="Rubik"/>
                <a:cs typeface="Rubik"/>
                <a:sym typeface="Rubik"/>
              </a:rPr>
              <a:t>intermediary</a:t>
            </a:r>
            <a:r>
              <a:rPr lang="en" sz="1600">
                <a:solidFill>
                  <a:schemeClr val="lt1"/>
                </a:solidFill>
                <a:latin typeface="Rubik"/>
                <a:ea typeface="Rubik"/>
                <a:cs typeface="Rubik"/>
                <a:sym typeface="Rubik"/>
              </a:rPr>
              <a:t> between </a:t>
            </a:r>
            <a:r>
              <a:rPr lang="en" sz="1600">
                <a:solidFill>
                  <a:srgbClr val="FF9900"/>
                </a:solidFill>
                <a:latin typeface="Rubik"/>
                <a:ea typeface="Rubik"/>
                <a:cs typeface="Rubik"/>
                <a:sym typeface="Rubik"/>
              </a:rPr>
              <a:t>trusted internal network</a:t>
            </a:r>
            <a:r>
              <a:rPr lang="en" sz="1600">
                <a:solidFill>
                  <a:schemeClr val="lt1"/>
                </a:solidFill>
                <a:latin typeface="Rubik"/>
                <a:ea typeface="Rubik"/>
                <a:cs typeface="Rubik"/>
                <a:sym typeface="Rubik"/>
              </a:rPr>
              <a:t> and </a:t>
            </a:r>
            <a:r>
              <a:rPr lang="en" sz="1600">
                <a:solidFill>
                  <a:srgbClr val="FF9900"/>
                </a:solidFill>
                <a:latin typeface="Rubik"/>
                <a:ea typeface="Rubik"/>
                <a:cs typeface="Rubik"/>
                <a:sym typeface="Rubik"/>
              </a:rPr>
              <a:t>outside internet</a:t>
            </a:r>
            <a:r>
              <a:rPr lang="en" sz="1600">
                <a:solidFill>
                  <a:schemeClr val="lt1"/>
                </a:solidFill>
                <a:latin typeface="Rubik"/>
                <a:ea typeface="Rubik"/>
                <a:cs typeface="Rubik"/>
                <a:sym typeface="Rubik"/>
              </a:rPr>
              <a:t>.</a:t>
            </a:r>
            <a:endParaRPr sz="1600">
              <a:solidFill>
                <a:schemeClr val="lt1"/>
              </a:solidFill>
              <a:latin typeface="Rubik"/>
              <a:ea typeface="Rubik"/>
              <a:cs typeface="Rubik"/>
              <a:sym typeface="Rubik"/>
            </a:endParaRPr>
          </a:p>
          <a:p>
            <a:pPr indent="0" lvl="0" marL="457200" rtl="0" algn="l">
              <a:spcBef>
                <a:spcPts val="0"/>
              </a:spcBef>
              <a:spcAft>
                <a:spcPts val="0"/>
              </a:spcAft>
              <a:buNone/>
            </a:pPr>
            <a:r>
              <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If a computer inside an internal network needs to send a message to the outside  network, it </a:t>
            </a:r>
            <a:r>
              <a:rPr lang="en" sz="1600">
                <a:solidFill>
                  <a:srgbClr val="FF9900"/>
                </a:solidFill>
                <a:latin typeface="Rubik"/>
                <a:ea typeface="Rubik"/>
                <a:cs typeface="Rubik"/>
                <a:sym typeface="Rubik"/>
              </a:rPr>
              <a:t>first communicates with proxy</a:t>
            </a:r>
            <a:r>
              <a:rPr lang="en" sz="1600">
                <a:solidFill>
                  <a:schemeClr val="lt1"/>
                </a:solidFill>
                <a:latin typeface="Rubik"/>
                <a:ea typeface="Rubik"/>
                <a:cs typeface="Rubik"/>
                <a:sym typeface="Rubik"/>
              </a:rPr>
              <a:t> and </a:t>
            </a:r>
            <a:r>
              <a:rPr lang="en" sz="1600">
                <a:solidFill>
                  <a:srgbClr val="FF9900"/>
                </a:solidFill>
                <a:latin typeface="Rubik"/>
                <a:ea typeface="Rubik"/>
                <a:cs typeface="Rubik"/>
                <a:sym typeface="Rubik"/>
              </a:rPr>
              <a:t>proxy forwards</a:t>
            </a:r>
            <a:r>
              <a:rPr lang="en" sz="1600">
                <a:solidFill>
                  <a:schemeClr val="lt1"/>
                </a:solidFill>
                <a:latin typeface="Rubik"/>
                <a:ea typeface="Rubik"/>
                <a:cs typeface="Rubik"/>
                <a:sym typeface="Rubik"/>
              </a:rPr>
              <a:t> the data from internal network to internet.</a:t>
            </a:r>
            <a:endParaRPr sz="1600">
              <a:solidFill>
                <a:schemeClr val="lt1"/>
              </a:solidFill>
              <a:latin typeface="Rubik"/>
              <a:ea typeface="Rubik"/>
              <a:cs typeface="Rubik"/>
              <a:sym typeface="Rubik"/>
            </a:endParaRPr>
          </a:p>
          <a:p>
            <a:pPr indent="0" lvl="0" marL="457200" rtl="0" algn="l">
              <a:spcBef>
                <a:spcPts val="0"/>
              </a:spcBef>
              <a:spcAft>
                <a:spcPts val="0"/>
              </a:spcAft>
              <a:buNone/>
            </a:pPr>
            <a:r>
              <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It is also known as </a:t>
            </a:r>
            <a:r>
              <a:rPr lang="en" sz="1600">
                <a:solidFill>
                  <a:srgbClr val="FF9900"/>
                </a:solidFill>
                <a:latin typeface="Rubik"/>
                <a:ea typeface="Rubik"/>
                <a:cs typeface="Rubik"/>
                <a:sym typeface="Rubik"/>
              </a:rPr>
              <a:t>application firewall.</a:t>
            </a:r>
            <a:endParaRPr sz="1600">
              <a:solidFill>
                <a:srgbClr val="FF9900"/>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0" lvl="0" marL="0" rtl="0" algn="l">
              <a:spcBef>
                <a:spcPts val="0"/>
              </a:spcBef>
              <a:spcAft>
                <a:spcPts val="0"/>
              </a:spcAft>
              <a:buNone/>
            </a:pPr>
            <a:r>
              <a:t/>
            </a:r>
            <a:endParaRPr sz="1800">
              <a:solidFill>
                <a:schemeClr val="lt1"/>
              </a:solidFill>
              <a:latin typeface="Rubik"/>
              <a:ea typeface="Rubik"/>
              <a:cs typeface="Rubik"/>
              <a:sym typeface="Rubik"/>
            </a:endParaRPr>
          </a:p>
        </p:txBody>
      </p:sp>
      <p:sp>
        <p:nvSpPr>
          <p:cNvPr id="427" name="Google Shape;427;p59"/>
          <p:cNvSpPr txBox="1"/>
          <p:nvPr/>
        </p:nvSpPr>
        <p:spPr>
          <a:xfrm>
            <a:off x="526875" y="4247100"/>
            <a:ext cx="8120100" cy="83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latin typeface="Rubik"/>
                <a:ea typeface="Rubik"/>
                <a:cs typeface="Rubik"/>
                <a:sym typeface="Rubik"/>
              </a:rPr>
              <a:t>It has its</a:t>
            </a:r>
            <a:r>
              <a:rPr lang="en" sz="1600">
                <a:solidFill>
                  <a:srgbClr val="FF9900"/>
                </a:solidFill>
                <a:latin typeface="Rubik"/>
                <a:ea typeface="Rubik"/>
                <a:cs typeface="Rubik"/>
                <a:sym typeface="Rubik"/>
              </a:rPr>
              <a:t> own IP address </a:t>
            </a:r>
            <a:r>
              <a:rPr lang="en" sz="1600">
                <a:solidFill>
                  <a:schemeClr val="lt1"/>
                </a:solidFill>
                <a:latin typeface="Rubik"/>
                <a:ea typeface="Rubik"/>
                <a:cs typeface="Rubik"/>
                <a:sym typeface="Rubik"/>
              </a:rPr>
              <a:t>so that the internal network is protected from making direct connections with the outside network.</a:t>
            </a:r>
            <a:endParaRPr sz="16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60"/>
          <p:cNvSpPr txBox="1"/>
          <p:nvPr/>
        </p:nvSpPr>
        <p:spPr>
          <a:xfrm>
            <a:off x="378600" y="221250"/>
            <a:ext cx="5884800" cy="69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FFFF"/>
                </a:solidFill>
                <a:latin typeface="Rubik"/>
                <a:ea typeface="Rubik"/>
                <a:cs typeface="Rubik"/>
                <a:sym typeface="Rubik"/>
              </a:rPr>
              <a:t>Circuit Level Gateway </a:t>
            </a:r>
            <a:r>
              <a:rPr lang="en" sz="3000">
                <a:solidFill>
                  <a:srgbClr val="00FFFF"/>
                </a:solidFill>
                <a:latin typeface="Rubik"/>
                <a:ea typeface="Rubik"/>
                <a:cs typeface="Rubik"/>
                <a:sym typeface="Rubik"/>
              </a:rPr>
              <a:t>Firewall</a:t>
            </a:r>
            <a:endParaRPr sz="3000">
              <a:solidFill>
                <a:srgbClr val="00FFFF"/>
              </a:solidFill>
              <a:latin typeface="Rubik"/>
              <a:ea typeface="Rubik"/>
              <a:cs typeface="Rubik"/>
              <a:sym typeface="Rubik"/>
            </a:endParaRPr>
          </a:p>
        </p:txBody>
      </p:sp>
      <p:pic>
        <p:nvPicPr>
          <p:cNvPr id="433" name="Google Shape;433;p60"/>
          <p:cNvPicPr preferRelativeResize="0"/>
          <p:nvPr/>
        </p:nvPicPr>
        <p:blipFill>
          <a:blip r:embed="rId4">
            <a:alphaModFix/>
          </a:blip>
          <a:stretch>
            <a:fillRect/>
          </a:stretch>
        </p:blipFill>
        <p:spPr>
          <a:xfrm>
            <a:off x="4701000" y="1114975"/>
            <a:ext cx="4197375" cy="1819275"/>
          </a:xfrm>
          <a:prstGeom prst="rect">
            <a:avLst/>
          </a:prstGeom>
          <a:noFill/>
          <a:ln>
            <a:noFill/>
          </a:ln>
        </p:spPr>
      </p:pic>
      <p:sp>
        <p:nvSpPr>
          <p:cNvPr id="434" name="Google Shape;434;p60"/>
          <p:cNvSpPr txBox="1"/>
          <p:nvPr/>
        </p:nvSpPr>
        <p:spPr>
          <a:xfrm>
            <a:off x="5727400" y="3132275"/>
            <a:ext cx="26802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lt1"/>
                </a:solidFill>
              </a:rPr>
              <a:t>Image source: </a:t>
            </a:r>
            <a:r>
              <a:rPr i="1" lang="en" u="sng">
                <a:solidFill>
                  <a:schemeClr val="hlink"/>
                </a:solidFill>
                <a:hlinkClick r:id="rId5"/>
              </a:rPr>
              <a:t>2.bp.blogspot</a:t>
            </a:r>
            <a:endParaRPr i="1">
              <a:solidFill>
                <a:schemeClr val="lt1"/>
              </a:solidFill>
            </a:endParaRPr>
          </a:p>
        </p:txBody>
      </p:sp>
      <p:sp>
        <p:nvSpPr>
          <p:cNvPr id="435" name="Google Shape;435;p60"/>
          <p:cNvSpPr txBox="1"/>
          <p:nvPr/>
        </p:nvSpPr>
        <p:spPr>
          <a:xfrm>
            <a:off x="378600" y="916950"/>
            <a:ext cx="4071600" cy="4071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Circuit-level gateway firewall operates at the </a:t>
            </a:r>
            <a:r>
              <a:rPr lang="en" sz="1600">
                <a:solidFill>
                  <a:srgbClr val="FF9900"/>
                </a:solidFill>
                <a:latin typeface="Rubik"/>
                <a:ea typeface="Rubik"/>
                <a:cs typeface="Rubik"/>
                <a:sym typeface="Rubik"/>
              </a:rPr>
              <a:t>session layer (Layer 5) of the OSI model</a:t>
            </a:r>
            <a:r>
              <a:rPr lang="en" sz="1600">
                <a:solidFill>
                  <a:schemeClr val="lt1"/>
                </a:solidFill>
                <a:latin typeface="Rubik"/>
                <a:ea typeface="Rubik"/>
                <a:cs typeface="Rubik"/>
                <a:sym typeface="Rubik"/>
              </a:rPr>
              <a:t>.</a:t>
            </a:r>
            <a:endParaRPr sz="1600">
              <a:solidFill>
                <a:schemeClr val="lt1"/>
              </a:solidFill>
              <a:latin typeface="Rubik"/>
              <a:ea typeface="Rubik"/>
              <a:cs typeface="Rubik"/>
              <a:sym typeface="Rubik"/>
            </a:endParaRPr>
          </a:p>
          <a:p>
            <a:pPr indent="0" lvl="0" marL="457200" rtl="0" algn="l">
              <a:spcBef>
                <a:spcPts val="0"/>
              </a:spcBef>
              <a:spcAft>
                <a:spcPts val="0"/>
              </a:spcAft>
              <a:buNone/>
            </a:pPr>
            <a:r>
              <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The circuit level gateway can be done with the help of</a:t>
            </a:r>
            <a:r>
              <a:rPr lang="en" sz="1600">
                <a:solidFill>
                  <a:srgbClr val="FF9900"/>
                </a:solidFill>
                <a:latin typeface="Rubik"/>
                <a:ea typeface="Rubik"/>
                <a:cs typeface="Rubik"/>
                <a:sym typeface="Rubik"/>
              </a:rPr>
              <a:t> two TCP connections</a:t>
            </a:r>
            <a:r>
              <a:rPr lang="en" sz="1600">
                <a:solidFill>
                  <a:schemeClr val="lt1"/>
                </a:solidFill>
                <a:latin typeface="Rubik"/>
                <a:ea typeface="Rubik"/>
                <a:cs typeface="Rubik"/>
                <a:sym typeface="Rubik"/>
              </a:rPr>
              <a:t> one with the inside host and the other with outside host.</a:t>
            </a:r>
            <a:endParaRPr sz="1600">
              <a:solidFill>
                <a:schemeClr val="lt1"/>
              </a:solidFill>
              <a:latin typeface="Rubik"/>
              <a:ea typeface="Rubik"/>
              <a:cs typeface="Rubik"/>
              <a:sym typeface="Rubik"/>
            </a:endParaRPr>
          </a:p>
          <a:p>
            <a:pPr indent="0" lvl="0" marL="457200" rtl="0" algn="l">
              <a:spcBef>
                <a:spcPts val="0"/>
              </a:spcBef>
              <a:spcAft>
                <a:spcPts val="0"/>
              </a:spcAft>
              <a:buNone/>
            </a:pPr>
            <a:r>
              <a:t/>
            </a:r>
            <a:endParaRPr sz="1600">
              <a:solidFill>
                <a:schemeClr val="lt1"/>
              </a:solidFill>
              <a:latin typeface="Rubik"/>
              <a:ea typeface="Rubik"/>
              <a:cs typeface="Rubik"/>
              <a:sym typeface="Rubik"/>
            </a:endParaRPr>
          </a:p>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After the connection establishment of inner and outside host, </a:t>
            </a:r>
            <a:r>
              <a:rPr lang="en" sz="1600">
                <a:solidFill>
                  <a:srgbClr val="FF9900"/>
                </a:solidFill>
                <a:latin typeface="Rubik"/>
                <a:ea typeface="Rubik"/>
                <a:cs typeface="Rubik"/>
                <a:sym typeface="Rubik"/>
              </a:rPr>
              <a:t>the gateway transmits the TCP segments</a:t>
            </a:r>
            <a:r>
              <a:rPr lang="en" sz="1600">
                <a:solidFill>
                  <a:schemeClr val="lt1"/>
                </a:solidFill>
                <a:latin typeface="Rubik"/>
                <a:ea typeface="Rubik"/>
                <a:cs typeface="Rubik"/>
                <a:sym typeface="Rubik"/>
              </a:rPr>
              <a:t> from one to another without bothering about the content.</a:t>
            </a:r>
            <a:endParaRPr sz="1600">
              <a:solidFill>
                <a:schemeClr val="lt1"/>
              </a:solidFill>
              <a:latin typeface="Rubik"/>
              <a:ea typeface="Rubik"/>
              <a:cs typeface="Rubik"/>
              <a:sym typeface="Rubik"/>
            </a:endParaRPr>
          </a:p>
        </p:txBody>
      </p:sp>
      <p:sp>
        <p:nvSpPr>
          <p:cNvPr id="436" name="Google Shape;436;p60"/>
          <p:cNvSpPr txBox="1"/>
          <p:nvPr/>
        </p:nvSpPr>
        <p:spPr>
          <a:xfrm>
            <a:off x="4450200" y="3565800"/>
            <a:ext cx="4499400" cy="1422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Rubik"/>
              <a:buChar char="●"/>
            </a:pPr>
            <a:r>
              <a:rPr lang="en" sz="1600">
                <a:solidFill>
                  <a:schemeClr val="lt1"/>
                </a:solidFill>
                <a:latin typeface="Rubik"/>
                <a:ea typeface="Rubik"/>
                <a:cs typeface="Rubik"/>
                <a:sym typeface="Rubik"/>
              </a:rPr>
              <a:t>It maintains the </a:t>
            </a:r>
            <a:r>
              <a:rPr lang="en" sz="1600">
                <a:solidFill>
                  <a:srgbClr val="FF9900"/>
                </a:solidFill>
                <a:latin typeface="Rubik"/>
                <a:ea typeface="Rubik"/>
                <a:cs typeface="Rubik"/>
                <a:sym typeface="Rubik"/>
              </a:rPr>
              <a:t>table that validates the connection</a:t>
            </a:r>
            <a:r>
              <a:rPr lang="en" sz="1600">
                <a:solidFill>
                  <a:schemeClr val="lt1"/>
                </a:solidFill>
                <a:latin typeface="Rubik"/>
                <a:ea typeface="Rubik"/>
                <a:cs typeface="Rubik"/>
                <a:sym typeface="Rubik"/>
              </a:rPr>
              <a:t> and check of network packet that pass and the entry is removed when the firewall terminates the connection.</a:t>
            </a:r>
            <a:endParaRPr sz="1600">
              <a:solidFill>
                <a:schemeClr val="lt1"/>
              </a:solidFill>
              <a:latin typeface="Rubik"/>
              <a:ea typeface="Rubik"/>
              <a:cs typeface="Rubik"/>
              <a:sym typeface="Rubik"/>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61"/>
          <p:cNvSpPr txBox="1"/>
          <p:nvPr/>
        </p:nvSpPr>
        <p:spPr>
          <a:xfrm>
            <a:off x="526925" y="825700"/>
            <a:ext cx="4185600" cy="3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307DC3"/>
                </a:solidFill>
                <a:latin typeface="Rubik"/>
                <a:ea typeface="Rubik"/>
                <a:cs typeface="Rubik"/>
                <a:sym typeface="Rubik"/>
              </a:rPr>
              <a:t>Advantages</a:t>
            </a:r>
            <a:endParaRPr sz="2600">
              <a:solidFill>
                <a:srgbClr val="307DC3"/>
              </a:solidFill>
              <a:latin typeface="Rubik"/>
              <a:ea typeface="Rubik"/>
              <a:cs typeface="Rubik"/>
              <a:sym typeface="Rubik"/>
            </a:endParaRPr>
          </a:p>
          <a:p>
            <a:pPr indent="0" lvl="0" marL="0" rtl="0" algn="l">
              <a:spcBef>
                <a:spcPts val="0"/>
              </a:spcBef>
              <a:spcAft>
                <a:spcPts val="0"/>
              </a:spcAft>
              <a:buNone/>
            </a:pPr>
            <a:r>
              <a:t/>
            </a:r>
            <a:endParaRPr sz="2600">
              <a:solidFill>
                <a:srgbClr val="307DC3"/>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Protection from unauthorized access.</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Blocking the malware attacks at top level.</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Monitoring of network activity.</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Network segmentation.</a:t>
            </a:r>
            <a:endParaRPr sz="1800">
              <a:solidFill>
                <a:schemeClr val="lt1"/>
              </a:solidFill>
              <a:latin typeface="Rubik"/>
              <a:ea typeface="Rubik"/>
              <a:cs typeface="Rubik"/>
              <a:sym typeface="Rubik"/>
            </a:endParaRPr>
          </a:p>
        </p:txBody>
      </p:sp>
      <p:sp>
        <p:nvSpPr>
          <p:cNvPr id="442" name="Google Shape;442;p61"/>
          <p:cNvSpPr txBox="1"/>
          <p:nvPr/>
        </p:nvSpPr>
        <p:spPr>
          <a:xfrm>
            <a:off x="-864475" y="-360375"/>
            <a:ext cx="656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43" name="Google Shape;443;p61"/>
          <p:cNvSpPr txBox="1"/>
          <p:nvPr/>
        </p:nvSpPr>
        <p:spPr>
          <a:xfrm>
            <a:off x="4986125" y="825700"/>
            <a:ext cx="3911700" cy="37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F0318B"/>
                </a:solidFill>
                <a:latin typeface="Rubik"/>
                <a:ea typeface="Rubik"/>
                <a:cs typeface="Rubik"/>
                <a:sym typeface="Rubik"/>
              </a:rPr>
              <a:t>Disadvantages</a:t>
            </a:r>
            <a:endParaRPr sz="2600">
              <a:solidFill>
                <a:srgbClr val="F0318B"/>
              </a:solidFill>
              <a:latin typeface="Rubik"/>
              <a:ea typeface="Rubik"/>
              <a:cs typeface="Rubik"/>
              <a:sym typeface="Rubik"/>
            </a:endParaRPr>
          </a:p>
          <a:p>
            <a:pPr indent="0" lvl="0" marL="0" rtl="0" algn="l">
              <a:spcBef>
                <a:spcPts val="0"/>
              </a:spcBef>
              <a:spcAft>
                <a:spcPts val="0"/>
              </a:spcAft>
              <a:buNone/>
            </a:pPr>
            <a:r>
              <a:t/>
            </a:r>
            <a:endParaRPr sz="2600">
              <a:solidFill>
                <a:srgbClr val="F0318B"/>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Complexity</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Expensive</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Can slow down computer performance.</a:t>
            </a:r>
            <a:endParaRPr sz="1800">
              <a:solidFill>
                <a:schemeClr val="lt1"/>
              </a:solidFill>
              <a:latin typeface="Rubik"/>
              <a:ea typeface="Rubik"/>
              <a:cs typeface="Rubik"/>
              <a:sym typeface="Rubik"/>
            </a:endParaRPr>
          </a:p>
          <a:p>
            <a:pPr indent="0" lvl="0" marL="457200" rtl="0" algn="l">
              <a:spcBef>
                <a:spcPts val="0"/>
              </a:spcBef>
              <a:spcAft>
                <a:spcPts val="0"/>
              </a:spcAft>
              <a:buNone/>
            </a:pPr>
            <a:r>
              <a:t/>
            </a:r>
            <a:endParaRPr sz="1800">
              <a:solidFill>
                <a:schemeClr val="lt1"/>
              </a:solidFill>
              <a:latin typeface="Rubik"/>
              <a:ea typeface="Rubik"/>
              <a:cs typeface="Rubik"/>
              <a:sym typeface="Rubik"/>
            </a:endParaRPr>
          </a:p>
          <a:p>
            <a:pPr indent="-342900" lvl="0" marL="457200" rtl="0" algn="l">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Sometimes, they can also block legitimate traffic we need.</a:t>
            </a:r>
            <a:endParaRPr sz="1800">
              <a:solidFill>
                <a:schemeClr val="lt1"/>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7"/>
          <p:cNvSpPr txBox="1"/>
          <p:nvPr/>
        </p:nvSpPr>
        <p:spPr>
          <a:xfrm>
            <a:off x="328900" y="714866"/>
            <a:ext cx="1581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79" name="Google Shape;79;p17"/>
          <p:cNvSpPr txBox="1"/>
          <p:nvPr/>
        </p:nvSpPr>
        <p:spPr>
          <a:xfrm>
            <a:off x="927088" y="449675"/>
            <a:ext cx="34704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u="sng">
                <a:solidFill>
                  <a:srgbClr val="00FFFF"/>
                </a:solidFill>
                <a:latin typeface="Roboto"/>
                <a:ea typeface="Roboto"/>
                <a:cs typeface="Roboto"/>
                <a:sym typeface="Roboto"/>
              </a:rPr>
              <a:t>History of SSL</a:t>
            </a:r>
            <a:endParaRPr b="1" sz="3200" u="sng">
              <a:solidFill>
                <a:srgbClr val="00FFFF"/>
              </a:solidFill>
            </a:endParaRPr>
          </a:p>
        </p:txBody>
      </p:sp>
      <p:sp>
        <p:nvSpPr>
          <p:cNvPr id="80" name="Google Shape;80;p17"/>
          <p:cNvSpPr txBox="1"/>
          <p:nvPr/>
        </p:nvSpPr>
        <p:spPr>
          <a:xfrm>
            <a:off x="641050" y="1369600"/>
            <a:ext cx="4451400" cy="3365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Clr>
                <a:schemeClr val="lt1"/>
              </a:buClr>
              <a:buSzPts val="1400"/>
              <a:buFont typeface="Roboto"/>
              <a:buChar char="●"/>
            </a:pPr>
            <a:r>
              <a:rPr lang="en">
                <a:solidFill>
                  <a:schemeClr val="lt1"/>
                </a:solidFill>
                <a:latin typeface="Roboto"/>
                <a:ea typeface="Roboto"/>
                <a:cs typeface="Roboto"/>
                <a:sym typeface="Roboto"/>
              </a:rPr>
              <a:t>The enhanced version of </a:t>
            </a:r>
            <a:r>
              <a:rPr lang="en">
                <a:solidFill>
                  <a:schemeClr val="lt1"/>
                </a:solidFill>
                <a:latin typeface="Roboto"/>
                <a:ea typeface="Roboto"/>
                <a:cs typeface="Roboto"/>
                <a:sym typeface="Roboto"/>
              </a:rPr>
              <a:t>TCP ,</a:t>
            </a:r>
            <a:r>
              <a:rPr lang="en">
                <a:solidFill>
                  <a:srgbClr val="FF9900"/>
                </a:solidFill>
                <a:latin typeface="Roboto"/>
                <a:ea typeface="Roboto"/>
                <a:cs typeface="Roboto"/>
                <a:sym typeface="Roboto"/>
              </a:rPr>
              <a:t>with security services, including </a:t>
            </a:r>
            <a:r>
              <a:rPr b="1" lang="en">
                <a:solidFill>
                  <a:srgbClr val="FF9900"/>
                </a:solidFill>
                <a:latin typeface="Roboto"/>
                <a:ea typeface="Roboto"/>
                <a:cs typeface="Roboto"/>
                <a:sym typeface="Roboto"/>
              </a:rPr>
              <a:t>confidentiality/privacy, authentication, and data integrity</a:t>
            </a:r>
            <a:r>
              <a:rPr lang="en">
                <a:solidFill>
                  <a:schemeClr val="lt1"/>
                </a:solidFill>
                <a:latin typeface="Roboto"/>
                <a:ea typeface="Roboto"/>
                <a:cs typeface="Roboto"/>
                <a:sym typeface="Roboto"/>
              </a:rPr>
              <a:t>, is commonly known as Secure Sockets Layer (SSL).</a:t>
            </a:r>
            <a:endParaRPr>
              <a:solidFill>
                <a:schemeClr val="lt1"/>
              </a:solidFill>
              <a:latin typeface="Roboto"/>
              <a:ea typeface="Roboto"/>
              <a:cs typeface="Roboto"/>
              <a:sym typeface="Roboto"/>
            </a:endParaRPr>
          </a:p>
          <a:p>
            <a:pPr indent="-317500" lvl="0" marL="457200" rtl="0" algn="l">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It was first developed by </a:t>
            </a:r>
            <a:r>
              <a:rPr lang="en">
                <a:solidFill>
                  <a:srgbClr val="FF9900"/>
                </a:solidFill>
                <a:latin typeface="Roboto"/>
                <a:ea typeface="Roboto"/>
                <a:cs typeface="Roboto"/>
                <a:sym typeface="Roboto"/>
              </a:rPr>
              <a:t>Netscape in 1995</a:t>
            </a:r>
            <a:r>
              <a:rPr lang="en">
                <a:solidFill>
                  <a:schemeClr val="lt1"/>
                </a:solidFill>
                <a:latin typeface="Roboto"/>
                <a:ea typeface="Roboto"/>
                <a:cs typeface="Roboto"/>
                <a:sym typeface="Roboto"/>
              </a:rPr>
              <a:t> for the purpose of ensuring </a:t>
            </a:r>
            <a:r>
              <a:rPr b="1" lang="en">
                <a:solidFill>
                  <a:schemeClr val="lt1"/>
                </a:solidFill>
                <a:latin typeface="Roboto"/>
                <a:ea typeface="Roboto"/>
                <a:cs typeface="Roboto"/>
                <a:sym typeface="Roboto"/>
              </a:rPr>
              <a:t>confidentiality/privacy, authentication, and data integrity</a:t>
            </a:r>
            <a:r>
              <a:rPr lang="en">
                <a:solidFill>
                  <a:schemeClr val="lt1"/>
                </a:solidFill>
                <a:latin typeface="Roboto"/>
                <a:ea typeface="Roboto"/>
                <a:cs typeface="Roboto"/>
                <a:sym typeface="Roboto"/>
              </a:rPr>
              <a:t> in Internet communications.</a:t>
            </a:r>
            <a:endParaRPr sz="1600">
              <a:solidFill>
                <a:schemeClr val="lt1"/>
              </a:solidFill>
              <a:latin typeface="Roboto"/>
              <a:ea typeface="Roboto"/>
              <a:cs typeface="Roboto"/>
              <a:sym typeface="Roboto"/>
            </a:endParaRPr>
          </a:p>
          <a:p>
            <a:pPr indent="-317500" lvl="0" marL="457200" rtl="0" algn="l">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SSL eventually evolved into TLS (Transport Layer Security).</a:t>
            </a:r>
            <a:endParaRPr sz="1600">
              <a:solidFill>
                <a:schemeClr val="lt1"/>
              </a:solidFill>
              <a:latin typeface="Roboto"/>
              <a:ea typeface="Roboto"/>
              <a:cs typeface="Roboto"/>
              <a:sym typeface="Roboto"/>
            </a:endParaRPr>
          </a:p>
        </p:txBody>
      </p:sp>
      <p:pic>
        <p:nvPicPr>
          <p:cNvPr id="81" name="Google Shape;81;p17"/>
          <p:cNvPicPr preferRelativeResize="0"/>
          <p:nvPr/>
        </p:nvPicPr>
        <p:blipFill rotWithShape="1">
          <a:blip r:embed="rId4">
            <a:alphaModFix/>
          </a:blip>
          <a:srcRect b="0" l="12256" r="11524" t="0"/>
          <a:stretch/>
        </p:blipFill>
        <p:spPr>
          <a:xfrm>
            <a:off x="5559225" y="136550"/>
            <a:ext cx="2969450" cy="2228850"/>
          </a:xfrm>
          <a:prstGeom prst="rect">
            <a:avLst/>
          </a:prstGeom>
          <a:noFill/>
          <a:ln>
            <a:noFill/>
          </a:ln>
        </p:spPr>
      </p:pic>
      <p:pic>
        <p:nvPicPr>
          <p:cNvPr id="82" name="Google Shape;82;p17"/>
          <p:cNvPicPr preferRelativeResize="0"/>
          <p:nvPr/>
        </p:nvPicPr>
        <p:blipFill rotWithShape="1">
          <a:blip r:embed="rId5">
            <a:alphaModFix/>
          </a:blip>
          <a:srcRect b="21752" l="35914" r="25388" t="40422"/>
          <a:stretch/>
        </p:blipFill>
        <p:spPr>
          <a:xfrm>
            <a:off x="5559225" y="2571750"/>
            <a:ext cx="3423749" cy="1882324"/>
          </a:xfrm>
          <a:prstGeom prst="rect">
            <a:avLst/>
          </a:prstGeom>
          <a:noFill/>
          <a:ln>
            <a:noFill/>
          </a:ln>
        </p:spPr>
      </p:pic>
      <p:sp>
        <p:nvSpPr>
          <p:cNvPr id="83" name="Google Shape;83;p17"/>
          <p:cNvSpPr txBox="1"/>
          <p:nvPr/>
        </p:nvSpPr>
        <p:spPr>
          <a:xfrm>
            <a:off x="6103850" y="4348025"/>
            <a:ext cx="32745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hlinkClick r:id="rId6"/>
              </a:rPr>
              <a:t>SSL Dragon</a:t>
            </a:r>
            <a:r>
              <a:rPr i="1" lang="en" sz="1200">
                <a:solidFill>
                  <a:schemeClr val="lt1"/>
                </a:solidFill>
                <a:latin typeface="Rubik"/>
                <a:ea typeface="Rubik"/>
                <a:cs typeface="Rubik"/>
                <a:sym typeface="Rubik"/>
              </a:rPr>
              <a:t>, kurose book</a:t>
            </a:r>
            <a:endParaRPr i="1" sz="1200">
              <a:solidFill>
                <a:schemeClr val="lt1"/>
              </a:solidFill>
              <a:latin typeface="Rubik"/>
              <a:ea typeface="Rubik"/>
              <a:cs typeface="Rubik"/>
              <a:sym typeface="Rubik"/>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62"/>
          <p:cNvSpPr txBox="1"/>
          <p:nvPr/>
        </p:nvSpPr>
        <p:spPr>
          <a:xfrm>
            <a:off x="930750" y="424075"/>
            <a:ext cx="4284600" cy="6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FFFF"/>
                </a:solidFill>
              </a:rPr>
              <a:t>Source Links and Books</a:t>
            </a:r>
            <a:endParaRPr b="1" sz="2400">
              <a:solidFill>
                <a:srgbClr val="00FFFF"/>
              </a:solidFill>
            </a:endParaRPr>
          </a:p>
        </p:txBody>
      </p:sp>
      <p:sp>
        <p:nvSpPr>
          <p:cNvPr id="449" name="Google Shape;449;p62"/>
          <p:cNvSpPr txBox="1"/>
          <p:nvPr/>
        </p:nvSpPr>
        <p:spPr>
          <a:xfrm>
            <a:off x="930750" y="997850"/>
            <a:ext cx="7522500" cy="353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Rubik"/>
              <a:buChar char="●"/>
            </a:pPr>
            <a:r>
              <a:rPr lang="en" sz="1800">
                <a:solidFill>
                  <a:schemeClr val="lt1"/>
                </a:solidFill>
              </a:rPr>
              <a:t>Computer Networks by Kurose</a:t>
            </a:r>
            <a:endParaRPr/>
          </a:p>
          <a:p>
            <a:pPr indent="-342900" lvl="0" marL="457200" rtl="0" algn="l">
              <a:spcBef>
                <a:spcPts val="0"/>
              </a:spcBef>
              <a:spcAft>
                <a:spcPts val="0"/>
              </a:spcAft>
              <a:buClr>
                <a:schemeClr val="lt1"/>
              </a:buClr>
              <a:buSzPts val="1800"/>
              <a:buFont typeface="Rubik"/>
              <a:buChar char="●"/>
            </a:pPr>
            <a:r>
              <a:rPr lang="en" sz="1800" u="sng">
                <a:solidFill>
                  <a:schemeClr val="lt1"/>
                </a:solidFill>
                <a:hlinkClick r:id="rId4">
                  <a:extLst>
                    <a:ext uri="{A12FA001-AC4F-418D-AE19-62706E023703}">
                      <ahyp:hlinkClr val="tx"/>
                    </a:ext>
                  </a:extLst>
                </a:hlinkClick>
              </a:rPr>
              <a:t>https://www.cloudflare.com/learning/ssl/what-is-ssl/</a:t>
            </a:r>
            <a:endParaRPr sz="1800">
              <a:solidFill>
                <a:schemeClr val="lt1"/>
              </a:solidFill>
            </a:endParaRPr>
          </a:p>
          <a:p>
            <a:pPr indent="-342900" lvl="0" marL="457200" rtl="0" algn="l">
              <a:spcBef>
                <a:spcPts val="0"/>
              </a:spcBef>
              <a:spcAft>
                <a:spcPts val="0"/>
              </a:spcAft>
              <a:buClr>
                <a:schemeClr val="lt1"/>
              </a:buClr>
              <a:buSzPts val="1800"/>
              <a:buFont typeface="Rubik"/>
              <a:buChar char="●"/>
            </a:pPr>
            <a:r>
              <a:rPr lang="en" sz="1800" u="sng">
                <a:solidFill>
                  <a:schemeClr val="lt1"/>
                </a:solidFill>
                <a:hlinkClick r:id="rId5">
                  <a:extLst>
                    <a:ext uri="{A12FA001-AC4F-418D-AE19-62706E023703}">
                      <ahyp:hlinkClr val="tx"/>
                    </a:ext>
                  </a:extLst>
                </a:hlinkClick>
              </a:rPr>
              <a:t>https://www.geeksforgeeks.org/introduction-of-firewall-in-computer-network/</a:t>
            </a:r>
            <a:endParaRPr sz="1800">
              <a:solidFill>
                <a:schemeClr val="lt1"/>
              </a:solidFill>
            </a:endParaRPr>
          </a:p>
          <a:p>
            <a:pPr indent="-342900" lvl="0" marL="457200" rtl="0" algn="l">
              <a:spcBef>
                <a:spcPts val="0"/>
              </a:spcBef>
              <a:spcAft>
                <a:spcPts val="0"/>
              </a:spcAft>
              <a:buClr>
                <a:schemeClr val="lt1"/>
              </a:buClr>
              <a:buSzPts val="1800"/>
              <a:buFont typeface="Rubik"/>
              <a:buChar char="●"/>
            </a:pPr>
            <a:r>
              <a:rPr lang="en" sz="1800" u="sng">
                <a:solidFill>
                  <a:schemeClr val="lt1"/>
                </a:solidFill>
                <a:hlinkClick r:id="rId6">
                  <a:extLst>
                    <a:ext uri="{A12FA001-AC4F-418D-AE19-62706E023703}">
                      <ahyp:hlinkClr val="tx"/>
                    </a:ext>
                  </a:extLst>
                </a:hlinkClick>
              </a:rPr>
              <a:t>https://www.bu.edu/tech/about/security-resources/host-based/intro/</a:t>
            </a:r>
            <a:endParaRPr sz="1800">
              <a:solidFill>
                <a:schemeClr val="lt1"/>
              </a:solidFill>
            </a:endParaRPr>
          </a:p>
          <a:p>
            <a:pPr indent="-342900" lvl="0" marL="457200" rtl="0" algn="l">
              <a:spcBef>
                <a:spcPts val="0"/>
              </a:spcBef>
              <a:spcAft>
                <a:spcPts val="0"/>
              </a:spcAft>
              <a:buClr>
                <a:schemeClr val="lt1"/>
              </a:buClr>
              <a:buSzPts val="1800"/>
              <a:buFont typeface="Rubik"/>
              <a:buChar char="●"/>
            </a:pPr>
            <a:r>
              <a:rPr lang="en" sz="1800" u="sng">
                <a:solidFill>
                  <a:schemeClr val="lt1"/>
                </a:solidFill>
                <a:hlinkClick r:id="rId7">
                  <a:extLst>
                    <a:ext uri="{A12FA001-AC4F-418D-AE19-62706E023703}">
                      <ahyp:hlinkClr val="tx"/>
                    </a:ext>
                  </a:extLst>
                </a:hlinkClick>
              </a:rPr>
              <a:t>https://www.linkedin.com/pulse/how-ssl-works-qu%C3%A2n-hu%E1%BB%B3nh</a:t>
            </a:r>
            <a:endParaRPr sz="1800">
              <a:solidFill>
                <a:schemeClr val="lt1"/>
              </a:solidFill>
            </a:endParaRPr>
          </a:p>
          <a:p>
            <a:pPr indent="-342900" lvl="0" marL="457200" rtl="0" algn="l">
              <a:spcBef>
                <a:spcPts val="0"/>
              </a:spcBef>
              <a:spcAft>
                <a:spcPts val="0"/>
              </a:spcAft>
              <a:buClr>
                <a:schemeClr val="lt1"/>
              </a:buClr>
              <a:buSzPts val="1800"/>
              <a:buFont typeface="Rubik"/>
              <a:buChar char="●"/>
            </a:pPr>
            <a:r>
              <a:rPr lang="en" sz="1800" u="sng">
                <a:solidFill>
                  <a:schemeClr val="lt1"/>
                </a:solidFill>
                <a:hlinkClick r:id="rId8">
                  <a:extLst>
                    <a:ext uri="{A12FA001-AC4F-418D-AE19-62706E023703}">
                      <ahyp:hlinkClr val="tx"/>
                    </a:ext>
                  </a:extLst>
                </a:hlinkClick>
              </a:rPr>
              <a:t>https://www.infosec.gov.hk/en/best-practices/business/wireless-network-security</a:t>
            </a:r>
            <a:endParaRPr sz="1800">
              <a:solidFill>
                <a:schemeClr val="lt1"/>
              </a:solidFill>
            </a:endParaRPr>
          </a:p>
          <a:p>
            <a:pPr indent="-342900" lvl="0" marL="457200" rtl="0" algn="l">
              <a:spcBef>
                <a:spcPts val="0"/>
              </a:spcBef>
              <a:spcAft>
                <a:spcPts val="0"/>
              </a:spcAft>
              <a:buClr>
                <a:schemeClr val="lt1"/>
              </a:buClr>
              <a:buSzPts val="1800"/>
              <a:buFont typeface="Rubik"/>
              <a:buChar char="●"/>
            </a:pPr>
            <a:r>
              <a:rPr lang="en" sz="1800" u="sng">
                <a:solidFill>
                  <a:schemeClr val="lt1"/>
                </a:solidFill>
                <a:hlinkClick r:id="rId9">
                  <a:extLst>
                    <a:ext uri="{A12FA001-AC4F-418D-AE19-62706E023703}">
                      <ahyp:hlinkClr val="tx"/>
                    </a:ext>
                  </a:extLst>
                </a:hlinkClick>
              </a:rPr>
              <a:t>https://en.wikipedia.org/wiki/IEEE_802.11i-2004</a:t>
            </a:r>
            <a:endParaRPr sz="1800">
              <a:solidFill>
                <a:schemeClr val="lt1"/>
              </a:solidFill>
            </a:endParaRPr>
          </a:p>
          <a:p>
            <a:pPr indent="-342900" lvl="0" marL="457200" rtl="0" algn="l">
              <a:spcBef>
                <a:spcPts val="0"/>
              </a:spcBef>
              <a:spcAft>
                <a:spcPts val="0"/>
              </a:spcAft>
              <a:buClr>
                <a:schemeClr val="lt1"/>
              </a:buClr>
              <a:buSzPts val="1800"/>
              <a:buFont typeface="Rubik"/>
              <a:buChar char="●"/>
            </a:pPr>
            <a:r>
              <a:rPr lang="en" sz="1800" u="sng">
                <a:solidFill>
                  <a:schemeClr val="lt1"/>
                </a:solidFill>
                <a:hlinkClick r:id="rId10">
                  <a:extLst>
                    <a:ext uri="{A12FA001-AC4F-418D-AE19-62706E023703}">
                      <ahyp:hlinkClr val="tx"/>
                    </a:ext>
                  </a:extLst>
                </a:hlinkClick>
              </a:rPr>
              <a:t>https://en.wikipedia.org/wiki/Wi-Fi_Protected_Access</a:t>
            </a:r>
            <a:endParaRPr sz="1800">
              <a:solidFill>
                <a:schemeClr val="lt1"/>
              </a:solidFill>
            </a:endParaRPr>
          </a:p>
          <a:p>
            <a:pPr indent="-342900" lvl="0" marL="457200" rtl="0" algn="l">
              <a:spcBef>
                <a:spcPts val="0"/>
              </a:spcBef>
              <a:spcAft>
                <a:spcPts val="0"/>
              </a:spcAft>
              <a:buClr>
                <a:schemeClr val="lt1"/>
              </a:buClr>
              <a:buSzPts val="1800"/>
              <a:buFont typeface="Rubik"/>
              <a:buChar char="●"/>
            </a:pPr>
            <a:r>
              <a:rPr lang="en" sz="1800" u="sng">
                <a:solidFill>
                  <a:schemeClr val="lt1"/>
                </a:solidFill>
                <a:hlinkClick r:id="rId11">
                  <a:extLst>
                    <a:ext uri="{A12FA001-AC4F-418D-AE19-62706E023703}">
                      <ahyp:hlinkClr val="tx"/>
                    </a:ext>
                  </a:extLst>
                </a:hlinkClick>
              </a:rPr>
              <a:t>https://www.netspotapp.com/blog/wifi-security/what-is-wpa3.html</a:t>
            </a:r>
            <a:endParaRPr sz="1800">
              <a:solidFill>
                <a:schemeClr val="lt1"/>
              </a:solidFill>
            </a:endParaRPr>
          </a:p>
          <a:p>
            <a:pPr indent="0" lvl="0" marL="0" rtl="0" algn="ctr">
              <a:spcBef>
                <a:spcPts val="0"/>
              </a:spcBef>
              <a:spcAft>
                <a:spcPts val="0"/>
              </a:spcAft>
              <a:buNone/>
            </a:pPr>
            <a:r>
              <a:t/>
            </a:r>
            <a:endParaRPr sz="1800">
              <a:solidFill>
                <a:srgbClr val="FF9900"/>
              </a:solidFill>
            </a:endParaRPr>
          </a:p>
          <a:p>
            <a:pPr indent="0" lvl="0" marL="0" rtl="0" algn="ctr">
              <a:spcBef>
                <a:spcPts val="0"/>
              </a:spcBef>
              <a:spcAft>
                <a:spcPts val="0"/>
              </a:spcAft>
              <a:buNone/>
            </a:pPr>
            <a:r>
              <a:t/>
            </a:r>
            <a:endParaRPr sz="1800">
              <a:solidFill>
                <a:srgbClr val="FF99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63"/>
          <p:cNvSpPr txBox="1"/>
          <p:nvPr/>
        </p:nvSpPr>
        <p:spPr>
          <a:xfrm>
            <a:off x="891850" y="688850"/>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455" name="Google Shape;455;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rgbClr val="00FFFF"/>
                </a:solidFill>
              </a:rPr>
              <a:t>Conclusion: En Garde!</a:t>
            </a:r>
            <a:endParaRPr sz="2400">
              <a:solidFill>
                <a:srgbClr val="00FFFF"/>
              </a:solidFill>
            </a:endParaRPr>
          </a:p>
        </p:txBody>
      </p:sp>
      <p:sp>
        <p:nvSpPr>
          <p:cNvPr id="456" name="Google Shape;456;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7" name="Google Shape;457;p63"/>
          <p:cNvPicPr preferRelativeResize="0"/>
          <p:nvPr/>
        </p:nvPicPr>
        <p:blipFill>
          <a:blip r:embed="rId4">
            <a:alphaModFix/>
          </a:blip>
          <a:stretch>
            <a:fillRect/>
          </a:stretch>
        </p:blipFill>
        <p:spPr>
          <a:xfrm>
            <a:off x="2339575" y="1186350"/>
            <a:ext cx="4464850" cy="3348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pic>
        <p:nvPicPr>
          <p:cNvPr id="462" name="Google Shape;462;p64"/>
          <p:cNvPicPr preferRelativeResize="0"/>
          <p:nvPr/>
        </p:nvPicPr>
        <p:blipFill rotWithShape="1">
          <a:blip r:embed="rId4">
            <a:alphaModFix/>
          </a:blip>
          <a:srcRect b="7347" l="0" r="0" t="0"/>
          <a:stretch/>
        </p:blipFill>
        <p:spPr>
          <a:xfrm>
            <a:off x="1524000" y="857250"/>
            <a:ext cx="6096000" cy="317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8"/>
          <p:cNvSpPr txBox="1"/>
          <p:nvPr/>
        </p:nvSpPr>
        <p:spPr>
          <a:xfrm>
            <a:off x="328900" y="714866"/>
            <a:ext cx="1581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89" name="Google Shape;89;p18"/>
          <p:cNvSpPr txBox="1"/>
          <p:nvPr/>
        </p:nvSpPr>
        <p:spPr>
          <a:xfrm>
            <a:off x="5041888" y="449675"/>
            <a:ext cx="34704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a:solidFill>
                  <a:srgbClr val="00FFFF"/>
                </a:solidFill>
                <a:latin typeface="Roboto"/>
                <a:ea typeface="Roboto"/>
                <a:cs typeface="Roboto"/>
                <a:sym typeface="Roboto"/>
              </a:rPr>
              <a:t>What is SSL?</a:t>
            </a:r>
            <a:endParaRPr b="1" sz="3200">
              <a:solidFill>
                <a:srgbClr val="00FFFF"/>
              </a:solidFill>
            </a:endParaRPr>
          </a:p>
        </p:txBody>
      </p:sp>
      <p:pic>
        <p:nvPicPr>
          <p:cNvPr id="90" name="Google Shape;90;p18"/>
          <p:cNvPicPr preferRelativeResize="0"/>
          <p:nvPr/>
        </p:nvPicPr>
        <p:blipFill rotWithShape="1">
          <a:blip r:embed="rId4">
            <a:alphaModFix/>
          </a:blip>
          <a:srcRect b="0" l="24352" r="9365" t="0"/>
          <a:stretch/>
        </p:blipFill>
        <p:spPr>
          <a:xfrm>
            <a:off x="810750" y="190950"/>
            <a:ext cx="3552750" cy="2640600"/>
          </a:xfrm>
          <a:prstGeom prst="rect">
            <a:avLst/>
          </a:prstGeom>
          <a:noFill/>
          <a:ln>
            <a:noFill/>
          </a:ln>
        </p:spPr>
      </p:pic>
      <p:sp>
        <p:nvSpPr>
          <p:cNvPr id="91" name="Google Shape;91;p18"/>
          <p:cNvSpPr txBox="1"/>
          <p:nvPr/>
        </p:nvSpPr>
        <p:spPr>
          <a:xfrm>
            <a:off x="4713421" y="1358975"/>
            <a:ext cx="4042500" cy="305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Clr>
                <a:schemeClr val="lt1"/>
              </a:buClr>
              <a:buSzPts val="1400"/>
              <a:buFont typeface="Rubik"/>
              <a:buChar char="●"/>
            </a:pPr>
            <a:r>
              <a:rPr lang="en">
                <a:solidFill>
                  <a:schemeClr val="lt1"/>
                </a:solidFill>
                <a:latin typeface="Rubik"/>
                <a:ea typeface="Rubik"/>
                <a:cs typeface="Rubik"/>
                <a:sym typeface="Rubik"/>
              </a:rPr>
              <a:t>SSL is, an encryption-based Internet security protocol, a two-layered protocol that sits between the Application layer and the Transport layer of the OSI model.</a:t>
            </a:r>
            <a:endParaRPr>
              <a:solidFill>
                <a:schemeClr val="lt1"/>
              </a:solidFill>
              <a:latin typeface="Rubik"/>
              <a:ea typeface="Rubik"/>
              <a:cs typeface="Rubik"/>
              <a:sym typeface="Rubik"/>
            </a:endParaRPr>
          </a:p>
          <a:p>
            <a:pPr indent="-317500" lvl="0" marL="457200" rtl="0" algn="l">
              <a:lnSpc>
                <a:spcPct val="150000"/>
              </a:lnSpc>
              <a:spcBef>
                <a:spcPts val="0"/>
              </a:spcBef>
              <a:spcAft>
                <a:spcPts val="0"/>
              </a:spcAft>
              <a:buClr>
                <a:schemeClr val="lt1"/>
              </a:buClr>
              <a:buSzPts val="1400"/>
              <a:buFont typeface="Rubik"/>
              <a:buChar char="●"/>
            </a:pPr>
            <a:r>
              <a:rPr lang="en">
                <a:solidFill>
                  <a:srgbClr val="FFFFFF"/>
                </a:solidFill>
                <a:latin typeface="Rubik"/>
                <a:ea typeface="Rubik"/>
                <a:cs typeface="Rubik"/>
                <a:sym typeface="Rubik"/>
              </a:rPr>
              <a:t>It provides security to the data that is transferred between web browser and server.</a:t>
            </a:r>
            <a:endParaRPr>
              <a:solidFill>
                <a:schemeClr val="lt1"/>
              </a:solidFill>
              <a:latin typeface="Rubik"/>
              <a:ea typeface="Rubik"/>
              <a:cs typeface="Rubik"/>
              <a:sym typeface="Rubik"/>
            </a:endParaRPr>
          </a:p>
          <a:p>
            <a:pPr indent="-330200" lvl="0" marL="457200" rtl="0" algn="l">
              <a:lnSpc>
                <a:spcPct val="150000"/>
              </a:lnSpc>
              <a:spcBef>
                <a:spcPts val="0"/>
              </a:spcBef>
              <a:spcAft>
                <a:spcPts val="0"/>
              </a:spcAft>
              <a:buClr>
                <a:schemeClr val="lt1"/>
              </a:buClr>
              <a:buSzPts val="1600"/>
              <a:buFont typeface="Rubik"/>
              <a:buChar char="●"/>
            </a:pPr>
            <a:r>
              <a:rPr lang="en">
                <a:solidFill>
                  <a:schemeClr val="lt1"/>
                </a:solidFill>
                <a:latin typeface="Roboto"/>
                <a:ea typeface="Roboto"/>
                <a:cs typeface="Roboto"/>
                <a:sym typeface="Roboto"/>
              </a:rPr>
              <a:t>A website that implements SSL/TLS has "HTTPS" in its URL instead of "HTTP."</a:t>
            </a:r>
            <a:endParaRPr sz="1600">
              <a:solidFill>
                <a:schemeClr val="lt1"/>
              </a:solidFill>
              <a:latin typeface="Rubik"/>
              <a:ea typeface="Rubik"/>
              <a:cs typeface="Rubik"/>
              <a:sym typeface="Rubik"/>
            </a:endParaRPr>
          </a:p>
        </p:txBody>
      </p:sp>
      <p:pic>
        <p:nvPicPr>
          <p:cNvPr id="92" name="Google Shape;92;p18"/>
          <p:cNvPicPr preferRelativeResize="0"/>
          <p:nvPr/>
        </p:nvPicPr>
        <p:blipFill rotWithShape="1">
          <a:blip r:embed="rId5">
            <a:alphaModFix/>
          </a:blip>
          <a:srcRect b="0" l="41004" r="15126" t="0"/>
          <a:stretch/>
        </p:blipFill>
        <p:spPr>
          <a:xfrm>
            <a:off x="1751975" y="3058175"/>
            <a:ext cx="1813476" cy="1876425"/>
          </a:xfrm>
          <a:prstGeom prst="rect">
            <a:avLst/>
          </a:prstGeom>
          <a:noFill/>
          <a:ln>
            <a:noFill/>
          </a:ln>
        </p:spPr>
      </p:pic>
      <p:sp>
        <p:nvSpPr>
          <p:cNvPr id="93" name="Google Shape;93;p18"/>
          <p:cNvSpPr txBox="1"/>
          <p:nvPr/>
        </p:nvSpPr>
        <p:spPr>
          <a:xfrm>
            <a:off x="119325" y="4415375"/>
            <a:ext cx="15267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Rubik"/>
                <a:ea typeface="Rubik"/>
                <a:cs typeface="Rubik"/>
                <a:sym typeface="Rubik"/>
              </a:rPr>
              <a:t>Image source: </a:t>
            </a:r>
            <a:r>
              <a:rPr i="1" lang="en" sz="1200" u="sng">
                <a:solidFill>
                  <a:schemeClr val="hlink"/>
                </a:solidFill>
                <a:hlinkClick r:id="rId6"/>
              </a:rPr>
              <a:t>Internet Explorer</a:t>
            </a:r>
            <a:endParaRPr i="1" sz="1200">
              <a:solidFill>
                <a:schemeClr val="lt1"/>
              </a:solidFill>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19"/>
          <p:cNvSpPr txBox="1"/>
          <p:nvPr/>
        </p:nvSpPr>
        <p:spPr>
          <a:xfrm>
            <a:off x="328900" y="714866"/>
            <a:ext cx="1581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99" name="Google Shape;99;p19"/>
          <p:cNvSpPr txBox="1"/>
          <p:nvPr/>
        </p:nvSpPr>
        <p:spPr>
          <a:xfrm>
            <a:off x="927088" y="449675"/>
            <a:ext cx="34704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a:solidFill>
                  <a:srgbClr val="00FFFF"/>
                </a:solidFill>
                <a:latin typeface="Rubik"/>
                <a:ea typeface="Rubik"/>
                <a:cs typeface="Rubik"/>
                <a:sym typeface="Rubik"/>
              </a:rPr>
              <a:t>http vs https</a:t>
            </a:r>
            <a:endParaRPr b="1" sz="3200">
              <a:solidFill>
                <a:srgbClr val="00FFFF"/>
              </a:solidFill>
              <a:latin typeface="Rubik"/>
              <a:ea typeface="Rubik"/>
              <a:cs typeface="Rubik"/>
              <a:sym typeface="Rubik"/>
            </a:endParaRPr>
          </a:p>
        </p:txBody>
      </p:sp>
      <p:sp>
        <p:nvSpPr>
          <p:cNvPr id="100" name="Google Shape;100;p19"/>
          <p:cNvSpPr txBox="1"/>
          <p:nvPr/>
        </p:nvSpPr>
        <p:spPr>
          <a:xfrm>
            <a:off x="1052025" y="1446550"/>
            <a:ext cx="3160500" cy="3213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Clr>
                <a:schemeClr val="lt1"/>
              </a:buClr>
              <a:buSzPts val="1400"/>
              <a:buFont typeface="Roboto"/>
              <a:buChar char="●"/>
            </a:pPr>
            <a:r>
              <a:rPr lang="en">
                <a:solidFill>
                  <a:schemeClr val="lt1"/>
                </a:solidFill>
                <a:latin typeface="Roboto"/>
                <a:ea typeface="Roboto"/>
                <a:cs typeface="Roboto"/>
                <a:sym typeface="Roboto"/>
              </a:rPr>
              <a:t>The S in "HTTPS" stands for "secure." HTTPS is just HTTP with SSL/TLS. </a:t>
            </a:r>
            <a:endParaRPr>
              <a:solidFill>
                <a:schemeClr val="lt1"/>
              </a:solidFill>
              <a:latin typeface="Roboto"/>
              <a:ea typeface="Roboto"/>
              <a:cs typeface="Roboto"/>
              <a:sym typeface="Roboto"/>
            </a:endParaRPr>
          </a:p>
          <a:p>
            <a:pPr indent="-317500" lvl="0" marL="457200" rtl="0" algn="l">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A website with an HTTPS address has a legitimate </a:t>
            </a:r>
            <a:r>
              <a:rPr b="1" lang="en">
                <a:solidFill>
                  <a:schemeClr val="lt1"/>
                </a:solidFill>
                <a:latin typeface="Roboto"/>
                <a:ea typeface="Roboto"/>
                <a:cs typeface="Roboto"/>
                <a:sym typeface="Roboto"/>
              </a:rPr>
              <a:t>SSL certificate</a:t>
            </a:r>
            <a:r>
              <a:rPr lang="en">
                <a:solidFill>
                  <a:schemeClr val="lt1"/>
                </a:solidFill>
                <a:latin typeface="Roboto"/>
                <a:ea typeface="Roboto"/>
                <a:cs typeface="Roboto"/>
                <a:sym typeface="Roboto"/>
              </a:rPr>
              <a:t> issued by a certificate authority</a:t>
            </a:r>
            <a:endParaRPr>
              <a:solidFill>
                <a:schemeClr val="lt1"/>
              </a:solidFill>
              <a:latin typeface="Roboto"/>
              <a:ea typeface="Roboto"/>
              <a:cs typeface="Roboto"/>
              <a:sym typeface="Roboto"/>
            </a:endParaRPr>
          </a:p>
          <a:p>
            <a:pPr indent="-317500" lvl="0" marL="457200" rtl="0" algn="l">
              <a:lnSpc>
                <a:spcPct val="150000"/>
              </a:lnSpc>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 Traffic to and from that website is authenticated and encrypted with the SSL/TLS protocol.</a:t>
            </a:r>
            <a:endParaRPr>
              <a:solidFill>
                <a:schemeClr val="lt1"/>
              </a:solidFill>
              <a:latin typeface="Roboto"/>
              <a:ea typeface="Roboto"/>
              <a:cs typeface="Roboto"/>
              <a:sym typeface="Roboto"/>
            </a:endParaRPr>
          </a:p>
          <a:p>
            <a:pPr indent="0" lvl="0" marL="0" rtl="0" algn="l">
              <a:spcBef>
                <a:spcPts val="1200"/>
              </a:spcBef>
              <a:spcAft>
                <a:spcPts val="0"/>
              </a:spcAft>
              <a:buNone/>
            </a:pPr>
            <a:r>
              <a:t/>
            </a:r>
            <a:endParaRPr sz="1800">
              <a:solidFill>
                <a:schemeClr val="dk2"/>
              </a:solidFill>
            </a:endParaRPr>
          </a:p>
        </p:txBody>
      </p:sp>
      <p:pic>
        <p:nvPicPr>
          <p:cNvPr id="101" name="Google Shape;101;p19"/>
          <p:cNvPicPr preferRelativeResize="0"/>
          <p:nvPr/>
        </p:nvPicPr>
        <p:blipFill>
          <a:blip r:embed="rId4">
            <a:alphaModFix/>
          </a:blip>
          <a:stretch>
            <a:fillRect/>
          </a:stretch>
        </p:blipFill>
        <p:spPr>
          <a:xfrm>
            <a:off x="4528663" y="1358975"/>
            <a:ext cx="4441713" cy="25956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0"/>
          <p:cNvSpPr txBox="1"/>
          <p:nvPr/>
        </p:nvSpPr>
        <p:spPr>
          <a:xfrm>
            <a:off x="913075" y="582775"/>
            <a:ext cx="26916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ubik"/>
              <a:ea typeface="Rubik"/>
              <a:cs typeface="Rubik"/>
              <a:sym typeface="Rubik"/>
            </a:endParaRPr>
          </a:p>
        </p:txBody>
      </p:sp>
      <p:sp>
        <p:nvSpPr>
          <p:cNvPr id="107" name="Google Shape;107;p20"/>
          <p:cNvSpPr txBox="1"/>
          <p:nvPr/>
        </p:nvSpPr>
        <p:spPr>
          <a:xfrm>
            <a:off x="712850" y="142100"/>
            <a:ext cx="7272900" cy="665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1200"/>
              </a:spcAft>
              <a:buNone/>
            </a:pPr>
            <a:r>
              <a:rPr b="1" lang="en" sz="3200">
                <a:solidFill>
                  <a:srgbClr val="00FFFF"/>
                </a:solidFill>
                <a:latin typeface="Rubik"/>
                <a:ea typeface="Rubik"/>
                <a:cs typeface="Rubik"/>
                <a:sym typeface="Rubik"/>
              </a:rPr>
              <a:t>Difference between </a:t>
            </a:r>
            <a:r>
              <a:rPr b="1" lang="en" sz="3200">
                <a:solidFill>
                  <a:srgbClr val="00FFFF"/>
                </a:solidFill>
                <a:latin typeface="Rubik"/>
                <a:ea typeface="Rubik"/>
                <a:cs typeface="Rubik"/>
                <a:sym typeface="Rubik"/>
              </a:rPr>
              <a:t>http and https</a:t>
            </a:r>
            <a:endParaRPr b="1" sz="3200">
              <a:solidFill>
                <a:srgbClr val="00FFFF"/>
              </a:solidFill>
              <a:latin typeface="Rubik"/>
              <a:ea typeface="Rubik"/>
              <a:cs typeface="Rubik"/>
              <a:sym typeface="Rubik"/>
            </a:endParaRPr>
          </a:p>
        </p:txBody>
      </p:sp>
      <p:pic>
        <p:nvPicPr>
          <p:cNvPr id="108" name="Google Shape;108;p20"/>
          <p:cNvPicPr preferRelativeResize="0"/>
          <p:nvPr/>
        </p:nvPicPr>
        <p:blipFill>
          <a:blip r:embed="rId4">
            <a:alphaModFix/>
          </a:blip>
          <a:stretch>
            <a:fillRect/>
          </a:stretch>
        </p:blipFill>
        <p:spPr>
          <a:xfrm>
            <a:off x="4827475" y="959900"/>
            <a:ext cx="3703148" cy="3703148"/>
          </a:xfrm>
          <a:prstGeom prst="rect">
            <a:avLst/>
          </a:prstGeom>
          <a:noFill/>
          <a:ln>
            <a:noFill/>
          </a:ln>
        </p:spPr>
      </p:pic>
      <p:pic>
        <p:nvPicPr>
          <p:cNvPr id="109" name="Google Shape;109;p20"/>
          <p:cNvPicPr preferRelativeResize="0"/>
          <p:nvPr/>
        </p:nvPicPr>
        <p:blipFill>
          <a:blip r:embed="rId5">
            <a:alphaModFix/>
          </a:blip>
          <a:stretch>
            <a:fillRect/>
          </a:stretch>
        </p:blipFill>
        <p:spPr>
          <a:xfrm>
            <a:off x="491900" y="959900"/>
            <a:ext cx="3703148" cy="3703148"/>
          </a:xfrm>
          <a:prstGeom prst="rect">
            <a:avLst/>
          </a:prstGeom>
          <a:noFill/>
          <a:ln>
            <a:noFill/>
          </a:ln>
        </p:spPr>
      </p:pic>
      <p:sp>
        <p:nvSpPr>
          <p:cNvPr id="110" name="Google Shape;110;p20"/>
          <p:cNvSpPr txBox="1"/>
          <p:nvPr/>
        </p:nvSpPr>
        <p:spPr>
          <a:xfrm>
            <a:off x="1242925" y="4663050"/>
            <a:ext cx="18348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1"/>
                </a:solidFill>
              </a:rPr>
              <a:t>http</a:t>
            </a:r>
            <a:endParaRPr b="1" sz="2200">
              <a:solidFill>
                <a:schemeClr val="lt1"/>
              </a:solidFill>
            </a:endParaRPr>
          </a:p>
        </p:txBody>
      </p:sp>
      <p:sp>
        <p:nvSpPr>
          <p:cNvPr id="111" name="Google Shape;111;p20"/>
          <p:cNvSpPr txBox="1"/>
          <p:nvPr/>
        </p:nvSpPr>
        <p:spPr>
          <a:xfrm>
            <a:off x="5761650" y="4663050"/>
            <a:ext cx="18348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lt1"/>
                </a:solidFill>
              </a:rPr>
              <a:t>https</a:t>
            </a:r>
            <a:endParaRPr b="1" sz="22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1"/>
          <p:cNvSpPr txBox="1"/>
          <p:nvPr/>
        </p:nvSpPr>
        <p:spPr>
          <a:xfrm>
            <a:off x="704200" y="710075"/>
            <a:ext cx="35931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FFFF"/>
                </a:solidFill>
                <a:latin typeface="Rubik"/>
                <a:ea typeface="Rubik"/>
                <a:cs typeface="Rubik"/>
                <a:sym typeface="Rubik"/>
              </a:rPr>
              <a:t>Secure Sockets Layer</a:t>
            </a:r>
            <a:endParaRPr b="1" sz="2400">
              <a:solidFill>
                <a:srgbClr val="00FFFF"/>
              </a:solidFill>
              <a:latin typeface="Rubik"/>
              <a:ea typeface="Rubik"/>
              <a:cs typeface="Rubik"/>
              <a:sym typeface="Rubik"/>
            </a:endParaRPr>
          </a:p>
        </p:txBody>
      </p:sp>
      <p:sp>
        <p:nvSpPr>
          <p:cNvPr id="117" name="Google Shape;117;p21"/>
          <p:cNvSpPr/>
          <p:nvPr/>
        </p:nvSpPr>
        <p:spPr>
          <a:xfrm>
            <a:off x="5834975" y="1702050"/>
            <a:ext cx="2691600" cy="17394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Components of SSL</a:t>
            </a:r>
            <a:endParaRPr/>
          </a:p>
        </p:txBody>
      </p:sp>
      <p:sp>
        <p:nvSpPr>
          <p:cNvPr id="118" name="Google Shape;118;p21"/>
          <p:cNvSpPr txBox="1"/>
          <p:nvPr/>
        </p:nvSpPr>
        <p:spPr>
          <a:xfrm rot="-3084588">
            <a:off x="5506168" y="1881370"/>
            <a:ext cx="1696845" cy="117706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 sz="1800">
                <a:solidFill>
                  <a:schemeClr val="lt1"/>
                </a:solidFill>
              </a:rPr>
              <a:t>Confidentiality</a:t>
            </a:r>
            <a:endParaRPr sz="1800">
              <a:solidFill>
                <a:schemeClr val="lt1"/>
              </a:solidFill>
            </a:endParaRPr>
          </a:p>
        </p:txBody>
      </p:sp>
      <p:sp>
        <p:nvSpPr>
          <p:cNvPr id="119" name="Google Shape;119;p21"/>
          <p:cNvSpPr txBox="1"/>
          <p:nvPr/>
        </p:nvSpPr>
        <p:spPr>
          <a:xfrm rot="3178083">
            <a:off x="7153853" y="1983249"/>
            <a:ext cx="1697107" cy="117702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 sz="1800">
                <a:solidFill>
                  <a:schemeClr val="lt1"/>
                </a:solidFill>
              </a:rPr>
              <a:t>Data Integrity</a:t>
            </a:r>
            <a:endParaRPr sz="1800">
              <a:solidFill>
                <a:schemeClr val="lt1"/>
              </a:solidFill>
            </a:endParaRPr>
          </a:p>
        </p:txBody>
      </p:sp>
      <p:sp>
        <p:nvSpPr>
          <p:cNvPr id="120" name="Google Shape;120;p21"/>
          <p:cNvSpPr txBox="1"/>
          <p:nvPr/>
        </p:nvSpPr>
        <p:spPr>
          <a:xfrm>
            <a:off x="5902925" y="3500100"/>
            <a:ext cx="25557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Authentication</a:t>
            </a:r>
            <a:endParaRPr sz="1800">
              <a:solidFill>
                <a:schemeClr val="lt1"/>
              </a:solidFill>
            </a:endParaRPr>
          </a:p>
        </p:txBody>
      </p:sp>
      <p:sp>
        <p:nvSpPr>
          <p:cNvPr id="121" name="Google Shape;121;p21"/>
          <p:cNvSpPr txBox="1"/>
          <p:nvPr/>
        </p:nvSpPr>
        <p:spPr>
          <a:xfrm>
            <a:off x="839925" y="1923775"/>
            <a:ext cx="3593100" cy="2060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It is located between application layer and Network layer.(socket)</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Key, Encryption, Decryption</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Cryptography etc….</a:t>
            </a:r>
            <a:endParaRPr sz="1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